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4">
          <p15:clr>
            <a:srgbClr val="A4A3A4"/>
          </p15:clr>
        </p15:guide>
        <p15:guide id="2"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4" orient="horz"/>
        <p:guide pos="386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Hello, My name is Kimberly Bemiss and this is my Final Presentation for my Practicum Project for MSDS 696 at Regis University.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(10s)</a:t>
            </a:r>
            <a:endParaRPr/>
          </a:p>
        </p:txBody>
      </p:sp>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297dce47a_0_6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24292E"/>
                </a:solidFill>
                <a:highlight>
                  <a:srgbClr val="FFFFFF"/>
                </a:highlight>
                <a:latin typeface="Arial"/>
                <a:ea typeface="Arial"/>
                <a:cs typeface="Arial"/>
                <a:sym typeface="Arial"/>
              </a:rPr>
              <a:t>Due to the large number of features, this project used PCA as an Unsupervised dimensionality reduction technique, allowing clustering of the data based on the correlation between features.  </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None/>
            </a:pPr>
            <a:r>
              <a:rPr lang="en-US">
                <a:solidFill>
                  <a:srgbClr val="24292E"/>
                </a:solidFill>
                <a:highlight>
                  <a:srgbClr val="FFFFFF"/>
                </a:highlight>
                <a:latin typeface="Arial"/>
                <a:ea typeface="Arial"/>
                <a:cs typeface="Arial"/>
                <a:sym typeface="Arial"/>
              </a:rPr>
              <a:t>Through the project PCA was performed on </a:t>
            </a:r>
            <a:r>
              <a:rPr lang="en-US">
                <a:solidFill>
                  <a:srgbClr val="24292E"/>
                </a:solidFill>
                <a:highlight>
                  <a:srgbClr val="FFFFFF"/>
                </a:highlight>
                <a:latin typeface="Arial"/>
                <a:ea typeface="Arial"/>
                <a:cs typeface="Arial"/>
                <a:sym typeface="Arial"/>
              </a:rPr>
              <a:t>multiple</a:t>
            </a:r>
            <a:r>
              <a:rPr lang="en-US">
                <a:solidFill>
                  <a:srgbClr val="24292E"/>
                </a:solidFill>
                <a:highlight>
                  <a:srgbClr val="FFFFFF"/>
                </a:highlight>
                <a:latin typeface="Arial"/>
                <a:ea typeface="Arial"/>
                <a:cs typeface="Arial"/>
                <a:sym typeface="Arial"/>
              </a:rPr>
              <a:t> versions of the data.  Due to memory issues, a reduction in the size of the data was required.  One of the features in a home that my family is looking for is the Built Year being after the year 2000. I filtered the data to properties with a built year&gt;= 2000 and standardized the data before performing PCA (PCA_PR_2000). Two additional data frames with reduced number of features also had PCA applied to determine how a reduction in the features and types of features used would affect the clusters.</a:t>
            </a:r>
            <a:endParaRPr/>
          </a:p>
        </p:txBody>
      </p:sp>
      <p:sp>
        <p:nvSpPr>
          <p:cNvPr id="200" name="Google Shape;200;gd297dce47a_0_6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a307da20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a307da20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24292E"/>
                </a:solidFill>
                <a:highlight>
                  <a:srgbClr val="FFFFFF"/>
                </a:highlight>
                <a:latin typeface="Arial"/>
                <a:ea typeface="Arial"/>
                <a:cs typeface="Arial"/>
                <a:sym typeface="Arial"/>
              </a:rPr>
              <a:t>Visualizing the PCA components as a HEAT map (</a:t>
            </a:r>
            <a:r>
              <a:rPr lang="en-US">
                <a:solidFill>
                  <a:srgbClr val="24292E"/>
                </a:solidFill>
                <a:highlight>
                  <a:srgbClr val="FFFFFF"/>
                </a:highlight>
                <a:latin typeface="Arial"/>
                <a:ea typeface="Arial"/>
                <a:cs typeface="Arial"/>
                <a:sym typeface="Arial"/>
              </a:rPr>
              <a:t>view the components against the features) helped</a:t>
            </a:r>
            <a:r>
              <a:rPr lang="en-US">
                <a:solidFill>
                  <a:srgbClr val="24292E"/>
                </a:solidFill>
                <a:highlight>
                  <a:srgbClr val="FFFFFF"/>
                </a:highlight>
                <a:latin typeface="Arial"/>
                <a:ea typeface="Arial"/>
                <a:cs typeface="Arial"/>
                <a:sym typeface="Arial"/>
              </a:rPr>
              <a:t> identify which features had the most impact on each of the PCA Components,  and a pairs plot of the </a:t>
            </a:r>
            <a:r>
              <a:rPr lang="en-US">
                <a:solidFill>
                  <a:srgbClr val="24292E"/>
                </a:solidFill>
                <a:highlight>
                  <a:srgbClr val="FFFFFF"/>
                </a:highlight>
                <a:latin typeface="Arial"/>
                <a:ea typeface="Arial"/>
                <a:cs typeface="Arial"/>
                <a:sym typeface="Arial"/>
              </a:rPr>
              <a:t>components was done to look at the relationship between different components to look for natural clusters or linear relationships.</a:t>
            </a:r>
            <a:r>
              <a:rPr lang="en-US">
                <a:solidFill>
                  <a:srgbClr val="24292E"/>
                </a:solidFill>
                <a:highlight>
                  <a:srgbClr val="FFFFFF"/>
                </a:highlight>
                <a:latin typeface="Arial"/>
                <a:ea typeface="Arial"/>
                <a:cs typeface="Arial"/>
                <a:sym typeface="Arial"/>
              </a:rPr>
              <a:t> </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solidFill>
                  <a:srgbClr val="24292E"/>
                </a:solidFill>
                <a:highlight>
                  <a:srgbClr val="FFFFFF"/>
                </a:highlight>
                <a:latin typeface="Arial"/>
                <a:ea typeface="Arial"/>
                <a:cs typeface="Arial"/>
                <a:sym typeface="Arial"/>
              </a:rPr>
              <a:t>There were 17 features that had an impact on the PCA components. These included: </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Total_Garage_SF*</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Total_Finished_Basement_SF*</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Built_as_SF*</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No_of_Bedrooms*</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No_of_Bathrooms*</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Total_Net_Acres</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Actual_Value*</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Quality_ord*</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Condition_ord*</a:t>
            </a:r>
            <a:endParaRPr>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
        <p:nvSpPr>
          <p:cNvPr id="213" name="Google Shape;213;g7a307da205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a386ba187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a386ba187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K-Means clustering was the first type of unsupervised clustering that was attempted.  </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The Silhouette Coefficient performance score of 0.204 is closer to 0 than to 1. Values of 0 mean clusters overlap and are indifferent (the distance between clusters is not significant). Values of 1 mean clusters are well distinguished and the distance is significant.</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US">
                <a:solidFill>
                  <a:srgbClr val="24292E"/>
                </a:solidFill>
                <a:highlight>
                  <a:srgbClr val="FFFFFF"/>
                </a:highlight>
                <a:latin typeface="Arial"/>
                <a:ea typeface="Arial"/>
                <a:cs typeface="Arial"/>
                <a:sym typeface="Arial"/>
              </a:rPr>
              <a:t>The Calinski-Harabasz performance score is 7357.44 (higher is better)., and the The Davies-Bouldin performance score is 1.1277 (lower is better) were used to compare between clusters or methods.</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The clusters had a high level of overlap.  There are areas of density and some delineation of the individual clusters. Clusters 5, 6 and 7 are very dispersed and smaller, while Clusters 1,2,3, and 4 were more dense and overlaped with other clusters at the edges.</a:t>
            </a:r>
            <a:endParaRPr b="1">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t/>
            </a:r>
            <a:endParaRPr>
              <a:solidFill>
                <a:srgbClr val="24292E"/>
              </a:solidFill>
              <a:highlight>
                <a:srgbClr val="FFFFFF"/>
              </a:highlight>
              <a:latin typeface="Arial"/>
              <a:ea typeface="Arial"/>
              <a:cs typeface="Arial"/>
              <a:sym typeface="Arial"/>
            </a:endParaRPr>
          </a:p>
        </p:txBody>
      </p:sp>
      <p:sp>
        <p:nvSpPr>
          <p:cNvPr id="224" name="Google Shape;224;g7a386ba187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a386ba187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a386ba187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This next method of clustering attempted was Hierarchical Agglomerative Clustering (HAC) which iterates through data points, merging data points with clusters until one cluster is formed. Using a dendrogram (linkage, ward method) the optimal number of clusters was identified as 4.  Using sklearn's Agglomerative Clustering algorithm, 4 clusters are produced using the ward method and euclidean affinity.</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The HAC algorithm had a Silhouette Coefficient performance score of 0.245982 is closer to 0 than to 1. It was a bit closer to 1 than K-Means indicating the 4 clusters were better distinguished.</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For the other 2 performance methods, the K-Means algorithm performed better.</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None/>
            </a:pPr>
            <a:r>
              <a:rPr lang="en-US">
                <a:solidFill>
                  <a:srgbClr val="24292E"/>
                </a:solidFill>
                <a:highlight>
                  <a:srgbClr val="FFFFFF"/>
                </a:highlight>
                <a:latin typeface="Arial"/>
                <a:ea typeface="Arial"/>
                <a:cs typeface="Arial"/>
                <a:sym typeface="Arial"/>
              </a:rPr>
              <a:t>The clusters in this method also overlap, similar to the K-Means Clustering method. There is some delineation of the points into clusters (especially cluster 4) The dendrogram of the 4 clusters is another method to visualize clusters from HAC.</a:t>
            </a:r>
            <a:endParaRPr>
              <a:solidFill>
                <a:srgbClr val="24292E"/>
              </a:solidFill>
              <a:highlight>
                <a:srgbClr val="FFFFFF"/>
              </a:highlight>
              <a:latin typeface="Arial"/>
              <a:ea typeface="Arial"/>
              <a:cs typeface="Arial"/>
              <a:sym typeface="Arial"/>
            </a:endParaRPr>
          </a:p>
        </p:txBody>
      </p:sp>
      <p:sp>
        <p:nvSpPr>
          <p:cNvPr id="236" name="Google Shape;236;g7a386ba187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a386ba18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a386ba187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24292E"/>
                </a:solidFill>
                <a:highlight>
                  <a:srgbClr val="FFFFFF"/>
                </a:highlight>
                <a:latin typeface="Arial"/>
                <a:ea typeface="Arial"/>
                <a:cs typeface="Arial"/>
                <a:sym typeface="Arial"/>
              </a:rPr>
              <a:t>The final method attempted was </a:t>
            </a:r>
            <a:r>
              <a:rPr lang="en-US">
                <a:solidFill>
                  <a:srgbClr val="24292E"/>
                </a:solidFill>
                <a:highlight>
                  <a:srgbClr val="FFFFFF"/>
                </a:highlight>
                <a:latin typeface="Arial"/>
                <a:ea typeface="Arial"/>
                <a:cs typeface="Arial"/>
                <a:sym typeface="Arial"/>
              </a:rPr>
              <a:t>DBSCAN,  a method of clustering that can create clusters of arbitrary shapes and varying densities. It is also a robust method for data with outliers, and doesn't require a number of clusters specified beforehand. It requires 2 parameters, epsilon and minPoints.</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2 attempts of DBSCAN were made, the second attempt was after “tuning” by identifying epsilon using a K-distance graph.  The second attempt was much better, using an epsilon of 2 and Identifying 8 clusters. The 8 clusters are mostly dispersed and have few points, with only 2 having any density.</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None/>
            </a:pPr>
            <a:r>
              <a:rPr lang="en-US">
                <a:solidFill>
                  <a:srgbClr val="24292E"/>
                </a:solidFill>
                <a:highlight>
                  <a:srgbClr val="FFFFFF"/>
                </a:highlight>
                <a:latin typeface="Arial"/>
                <a:ea typeface="Arial"/>
                <a:cs typeface="Arial"/>
                <a:sym typeface="Arial"/>
              </a:rPr>
              <a:t>The clusters are not separated or delineated well and overlap greatly, similar to the other methods. The first and second clusters have some density, but the remainder are dispersed. </a:t>
            </a:r>
            <a:endParaRPr>
              <a:solidFill>
                <a:srgbClr val="24292E"/>
              </a:solidFill>
              <a:highlight>
                <a:srgbClr val="FFFFFF"/>
              </a:highlight>
              <a:latin typeface="Arial"/>
              <a:ea typeface="Arial"/>
              <a:cs typeface="Arial"/>
              <a:sym typeface="Arial"/>
            </a:endParaRPr>
          </a:p>
        </p:txBody>
      </p:sp>
      <p:sp>
        <p:nvSpPr>
          <p:cNvPr id="248" name="Google Shape;248;g7a386ba187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a386ba187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a386ba187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24292E"/>
                </a:solidFill>
                <a:highlight>
                  <a:srgbClr val="FFFFFF"/>
                </a:highlight>
                <a:latin typeface="Arial"/>
                <a:ea typeface="Arial"/>
                <a:cs typeface="Arial"/>
                <a:sym typeface="Arial"/>
              </a:rPr>
              <a:t>The performance metrics were used to evaluate the comparative performance of models against each other,  They were chosen as methods for unsupervised clustering.</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Silhouette: Closer to 1 the better</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Best Method: DBSCAN_PCA</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Calinski-Harabasz: The larger the score the better</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Best Method: K-Means_PCA</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Davies-Bouldin: The lower the score the better</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Best MEthod: K-Means_PCA</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The DBSCAN and the K-Means Clustering Algorithms both identified 8 Clusters. The K-Means Algorithm has the best performance score for 2 of the 3 methods used, so I am going to choose that method to continue my Analysis and to perform some further clustering analysis based on specific features.</a:t>
            </a:r>
            <a:endParaRPr>
              <a:solidFill>
                <a:srgbClr val="24292E"/>
              </a:solidFill>
              <a:highlight>
                <a:srgbClr val="FFFFFF"/>
              </a:highlight>
              <a:latin typeface="Arial"/>
              <a:ea typeface="Arial"/>
              <a:cs typeface="Arial"/>
              <a:sym typeface="Arial"/>
            </a:endParaRPr>
          </a:p>
          <a:p>
            <a:pPr indent="-317500" lvl="0" marL="457200" rtl="0" algn="l">
              <a:spcBef>
                <a:spcPts val="1200"/>
              </a:spcBef>
              <a:spcAft>
                <a:spcPts val="0"/>
              </a:spcAft>
              <a:buClr>
                <a:srgbClr val="24292E"/>
              </a:buClr>
              <a:buSzPts val="1400"/>
              <a:buFont typeface="Arial"/>
              <a:buChar char="-"/>
            </a:pPr>
            <a:r>
              <a:t/>
            </a:r>
            <a:endParaRPr>
              <a:solidFill>
                <a:srgbClr val="24292E"/>
              </a:solidFill>
              <a:highlight>
                <a:srgbClr val="FFFFFF"/>
              </a:highlight>
              <a:latin typeface="Arial"/>
              <a:ea typeface="Arial"/>
              <a:cs typeface="Arial"/>
              <a:sym typeface="Arial"/>
            </a:endParaRPr>
          </a:p>
        </p:txBody>
      </p:sp>
      <p:sp>
        <p:nvSpPr>
          <p:cNvPr id="260" name="Google Shape;260;g7a386ba187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a386ba187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a386ba187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24292E"/>
                </a:solidFill>
                <a:highlight>
                  <a:srgbClr val="FFFFFF"/>
                </a:highlight>
                <a:latin typeface="Arial"/>
                <a:ea typeface="Arial"/>
                <a:cs typeface="Arial"/>
                <a:sym typeface="Arial"/>
              </a:rPr>
              <a:t>I ran </a:t>
            </a:r>
            <a:r>
              <a:rPr lang="en-US">
                <a:solidFill>
                  <a:srgbClr val="24292E"/>
                </a:solidFill>
                <a:highlight>
                  <a:srgbClr val="FFFFFF"/>
                </a:highlight>
                <a:latin typeface="Arial"/>
                <a:ea typeface="Arial"/>
                <a:cs typeface="Arial"/>
                <a:sym typeface="Arial"/>
              </a:rPr>
              <a:t>through multiple clustering attempts.  </a:t>
            </a:r>
            <a:r>
              <a:rPr lang="en-US">
                <a:solidFill>
                  <a:srgbClr val="24292E"/>
                </a:solidFill>
                <a:highlight>
                  <a:srgbClr val="FFFFFF"/>
                </a:highlight>
                <a:latin typeface="Arial"/>
                <a:ea typeface="Arial"/>
                <a:cs typeface="Arial"/>
                <a:sym typeface="Arial"/>
              </a:rPr>
              <a:t>Using the methods from my previous attempts and the K-Means algorithm on a data set of properties with garage square footage greater than or equal to 690 sq ft and built after the year 2000 identified clusters of properties based on specific features.</a:t>
            </a:r>
            <a:endParaRPr>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US">
                <a:solidFill>
                  <a:srgbClr val="24292E"/>
                </a:solidFill>
                <a:highlight>
                  <a:srgbClr val="FFFFFF"/>
                </a:highlight>
                <a:latin typeface="Arial"/>
                <a:ea typeface="Arial"/>
                <a:cs typeface="Arial"/>
                <a:sym typeface="Arial"/>
              </a:rPr>
              <a:t>The K-Means algorithm (from sklearn) was applied with an n = 5 through 12 iterations. The clusters have dense centers with some dispersion around the edges and overlap each other. The performance scores were the best I had </a:t>
            </a:r>
            <a:r>
              <a:rPr lang="en-US">
                <a:solidFill>
                  <a:srgbClr val="24292E"/>
                </a:solidFill>
                <a:highlight>
                  <a:srgbClr val="FFFFFF"/>
                </a:highlight>
                <a:latin typeface="Arial"/>
                <a:ea typeface="Arial"/>
                <a:cs typeface="Arial"/>
                <a:sym typeface="Arial"/>
              </a:rPr>
              <a:t>received</a:t>
            </a:r>
            <a:r>
              <a:rPr lang="en-US">
                <a:solidFill>
                  <a:srgbClr val="24292E"/>
                </a:solidFill>
                <a:highlight>
                  <a:srgbClr val="FFFFFF"/>
                </a:highlight>
                <a:latin typeface="Arial"/>
                <a:ea typeface="Arial"/>
                <a:cs typeface="Arial"/>
                <a:sym typeface="Arial"/>
              </a:rPr>
              <a:t> to this point, and indicated that while the clusters were more dense and better defined, there was still overlap.</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The individual plots of the clusters show very distinct separations for clusters 1, 2 and 3.  </a:t>
            </a:r>
            <a:r>
              <a:rPr lang="en-US">
                <a:solidFill>
                  <a:srgbClr val="24292E"/>
                </a:solidFill>
                <a:highlight>
                  <a:srgbClr val="FFFFFF"/>
                </a:highlight>
                <a:latin typeface="Arial"/>
                <a:ea typeface="Arial"/>
                <a:cs typeface="Arial"/>
                <a:sym typeface="Arial"/>
              </a:rPr>
              <a:t>Clusters 4 and 5 are more dispersed.</a:t>
            </a:r>
            <a:endParaRPr>
              <a:solidFill>
                <a:srgbClr val="24292E"/>
              </a:solidFill>
              <a:highlight>
                <a:srgbClr val="FFFFFF"/>
              </a:highlight>
              <a:latin typeface="Arial"/>
              <a:ea typeface="Arial"/>
              <a:cs typeface="Arial"/>
              <a:sym typeface="Arial"/>
            </a:endParaRPr>
          </a:p>
        </p:txBody>
      </p:sp>
      <p:sp>
        <p:nvSpPr>
          <p:cNvPr id="271" name="Google Shape;271;g7a386ba187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a386ba187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a386ba187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24292E"/>
                </a:solidFill>
                <a:highlight>
                  <a:srgbClr val="FFFFFF"/>
                </a:highlight>
                <a:latin typeface="Arial"/>
                <a:ea typeface="Arial"/>
                <a:cs typeface="Arial"/>
                <a:sym typeface="Arial"/>
              </a:rPr>
              <a:t>To better visualize the clusters, a feature of location was added by geocoding the address of the property and using Tableau to map each property.</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Using the Google Maps GeoCoding API, a list of addresses was passed to return the features: Lat (latitude), Lng (longitude) , and formatted_address</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The 4 steps to geocode the addresses were to:</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use the library urllib, create a base URL to send to the API.</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use the requests library, request the geocode information from google.</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use the json library, extract the lat, lng and formatted address from the returned code..</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using a function and a for loop to geocode the full list of 15,815 properties.</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None/>
            </a:pPr>
            <a:r>
              <a:rPr lang="en-US">
                <a:solidFill>
                  <a:srgbClr val="24292E"/>
                </a:solidFill>
                <a:highlight>
                  <a:srgbClr val="FFFFFF"/>
                </a:highlight>
                <a:latin typeface="Arial"/>
                <a:ea typeface="Arial"/>
                <a:cs typeface="Arial"/>
                <a:sym typeface="Arial"/>
              </a:rPr>
              <a:t>A data frame was created from the list of geocode information and joined to the clustering results, written to a csv file, and  </a:t>
            </a:r>
            <a:r>
              <a:rPr lang="en-US">
                <a:solidFill>
                  <a:srgbClr val="24292E"/>
                </a:solidFill>
                <a:highlight>
                  <a:srgbClr val="FFFFFF"/>
                </a:highlight>
                <a:latin typeface="Arial"/>
                <a:ea typeface="Arial"/>
                <a:cs typeface="Arial"/>
                <a:sym typeface="Arial"/>
              </a:rPr>
              <a:t>used as the datasource for Tableau to create a map of the results.  Neighborhood clusters could be seen </a:t>
            </a:r>
            <a:r>
              <a:rPr lang="en-US">
                <a:solidFill>
                  <a:srgbClr val="24292E"/>
                </a:solidFill>
                <a:highlight>
                  <a:srgbClr val="FFFFFF"/>
                </a:highlight>
                <a:latin typeface="Arial"/>
                <a:ea typeface="Arial"/>
                <a:cs typeface="Arial"/>
                <a:sym typeface="Arial"/>
              </a:rPr>
              <a:t>immediately</a:t>
            </a:r>
            <a:r>
              <a:rPr lang="en-US">
                <a:solidFill>
                  <a:srgbClr val="24292E"/>
                </a:solidFill>
                <a:highlight>
                  <a:srgbClr val="FFFFFF"/>
                </a:highlight>
                <a:latin typeface="Arial"/>
                <a:ea typeface="Arial"/>
                <a:cs typeface="Arial"/>
                <a:sym typeface="Arial"/>
              </a:rPr>
              <a:t> (Castle Pines, The Meadows, </a:t>
            </a:r>
            <a:r>
              <a:rPr lang="en-US">
                <a:solidFill>
                  <a:srgbClr val="24292E"/>
                </a:solidFill>
                <a:highlight>
                  <a:srgbClr val="FFFFFF"/>
                </a:highlight>
                <a:latin typeface="Arial"/>
                <a:ea typeface="Arial"/>
                <a:cs typeface="Arial"/>
                <a:sym typeface="Arial"/>
              </a:rPr>
              <a:t>Sapphire</a:t>
            </a:r>
            <a:r>
              <a:rPr lang="en-US">
                <a:solidFill>
                  <a:srgbClr val="24292E"/>
                </a:solidFill>
                <a:highlight>
                  <a:srgbClr val="FFFFFF"/>
                </a:highlight>
                <a:latin typeface="Arial"/>
                <a:ea typeface="Arial"/>
                <a:cs typeface="Arial"/>
                <a:sym typeface="Arial"/>
              </a:rPr>
              <a:t> Point).</a:t>
            </a:r>
            <a:endParaRPr>
              <a:solidFill>
                <a:srgbClr val="24292E"/>
              </a:solidFill>
              <a:highlight>
                <a:srgbClr val="FFFFFF"/>
              </a:highlight>
              <a:latin typeface="Arial"/>
              <a:ea typeface="Arial"/>
              <a:cs typeface="Arial"/>
              <a:sym typeface="Arial"/>
            </a:endParaRPr>
          </a:p>
        </p:txBody>
      </p:sp>
      <p:sp>
        <p:nvSpPr>
          <p:cNvPr id="283" name="Google Shape;283;g7a386ba187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a386ba187_0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a386ba187_0_3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Using Tableau, I was also able to determine specific descriptions for each of the clusters.  A more detailed description of each </a:t>
            </a:r>
            <a:r>
              <a:rPr lang="en-US">
                <a:solidFill>
                  <a:srgbClr val="24292E"/>
                </a:solidFill>
                <a:highlight>
                  <a:srgbClr val="FFFFFF"/>
                </a:highlight>
                <a:latin typeface="Arial"/>
                <a:ea typeface="Arial"/>
                <a:cs typeface="Arial"/>
                <a:sym typeface="Arial"/>
              </a:rPr>
              <a:t>cluster</a:t>
            </a:r>
            <a:r>
              <a:rPr lang="en-US">
                <a:solidFill>
                  <a:srgbClr val="24292E"/>
                </a:solidFill>
                <a:highlight>
                  <a:srgbClr val="FFFFFF"/>
                </a:highlight>
                <a:latin typeface="Arial"/>
                <a:ea typeface="Arial"/>
                <a:cs typeface="Arial"/>
                <a:sym typeface="Arial"/>
              </a:rPr>
              <a:t> is </a:t>
            </a:r>
            <a:r>
              <a:rPr lang="en-US">
                <a:solidFill>
                  <a:srgbClr val="24292E"/>
                </a:solidFill>
                <a:highlight>
                  <a:srgbClr val="FFFFFF"/>
                </a:highlight>
                <a:latin typeface="Arial"/>
                <a:ea typeface="Arial"/>
                <a:cs typeface="Arial"/>
                <a:sym typeface="Arial"/>
              </a:rPr>
              <a:t>available</a:t>
            </a:r>
            <a:r>
              <a:rPr lang="en-US">
                <a:solidFill>
                  <a:srgbClr val="24292E"/>
                </a:solidFill>
                <a:highlight>
                  <a:srgbClr val="FFFFFF"/>
                </a:highlight>
                <a:latin typeface="Arial"/>
                <a:ea typeface="Arial"/>
                <a:cs typeface="Arial"/>
                <a:sym typeface="Arial"/>
              </a:rPr>
              <a:t> in the Appendix of this presentation.</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Read the slide</a:t>
            </a:r>
            <a:endParaRPr>
              <a:solidFill>
                <a:srgbClr val="24292E"/>
              </a:solidFill>
              <a:highlight>
                <a:srgbClr val="FFFFFF"/>
              </a:highlight>
              <a:latin typeface="Arial"/>
              <a:ea typeface="Arial"/>
              <a:cs typeface="Arial"/>
              <a:sym typeface="Arial"/>
            </a:endParaRPr>
          </a:p>
        </p:txBody>
      </p:sp>
      <p:sp>
        <p:nvSpPr>
          <p:cNvPr id="293" name="Google Shape;293;g7a386ba187_0_3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a386ba187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a386ba187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24292E"/>
                </a:solidFill>
                <a:highlight>
                  <a:srgbClr val="FFFFFF"/>
                </a:highlight>
                <a:latin typeface="Arial"/>
                <a:ea typeface="Arial"/>
                <a:cs typeface="Arial"/>
                <a:sym typeface="Arial"/>
              </a:rPr>
              <a:t>The last piece of the project was to predict an assessed actual home value using multi-linear regression. </a:t>
            </a:r>
            <a:r>
              <a:rPr lang="en-US">
                <a:solidFill>
                  <a:srgbClr val="24292E"/>
                </a:solidFill>
                <a:highlight>
                  <a:srgbClr val="FFFFFF"/>
                </a:highlight>
                <a:latin typeface="Arial"/>
                <a:ea typeface="Arial"/>
                <a:cs typeface="Arial"/>
                <a:sym typeface="Arial"/>
              </a:rPr>
              <a:t>The data was plotted using a correlation plot and a pairs plot to determine which features to use in MLR.  </a:t>
            </a:r>
            <a:r>
              <a:rPr lang="en-US">
                <a:solidFill>
                  <a:srgbClr val="24292E"/>
                </a:solidFill>
                <a:highlight>
                  <a:srgbClr val="FFFFFF"/>
                </a:highlight>
                <a:latin typeface="Arial"/>
                <a:ea typeface="Arial"/>
                <a:cs typeface="Arial"/>
                <a:sym typeface="Arial"/>
              </a:rPr>
              <a:t>Using sklearn and the statsmodel libraries, multi-linear regression was completed and an actual home value was predicted.</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The target (y) </a:t>
            </a:r>
            <a:r>
              <a:rPr lang="en-US">
                <a:solidFill>
                  <a:srgbClr val="24292E"/>
                </a:solidFill>
                <a:highlight>
                  <a:srgbClr val="FFFFFF"/>
                </a:highlight>
                <a:latin typeface="Arial"/>
                <a:ea typeface="Arial"/>
                <a:cs typeface="Arial"/>
                <a:sym typeface="Arial"/>
              </a:rPr>
              <a:t>variable to be predicted was set as "Actual Value".</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4 features were selected as the independent variables</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24292E"/>
              </a:buClr>
              <a:buSzPts val="1200"/>
              <a:buFont typeface="Arial"/>
              <a:buChar char="●"/>
            </a:pPr>
            <a:r>
              <a:rPr lang="en-US">
                <a:solidFill>
                  <a:srgbClr val="24292E"/>
                </a:solidFill>
                <a:highlight>
                  <a:srgbClr val="FFFFFF"/>
                </a:highlight>
                <a:latin typeface="Arial"/>
                <a:ea typeface="Arial"/>
                <a:cs typeface="Arial"/>
                <a:sym typeface="Arial"/>
              </a:rPr>
              <a:t>Built_as_SF (red)</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Total_Garage_SF (blue)</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Total_Finished_Basement_SF (magenta)</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Quality_ord (light blue)</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a:solidFill>
                  <a:srgbClr val="24292E"/>
                </a:solidFill>
                <a:highlight>
                  <a:srgbClr val="FFFFFF"/>
                </a:highlight>
                <a:latin typeface="Arial"/>
                <a:ea typeface="Arial"/>
                <a:cs typeface="Arial"/>
                <a:sym typeface="Arial"/>
              </a:rPr>
              <a:t>The data was split into test and train datasets, and using the LinearRegression model from sklearn, the model was fit using the training data set and prediction made for Test and the full data set.</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None/>
            </a:pPr>
            <a:r>
              <a:rPr lang="en-US">
                <a:solidFill>
                  <a:srgbClr val="24292E"/>
                </a:solidFill>
                <a:highlight>
                  <a:srgbClr val="FFFFFF"/>
                </a:highlight>
                <a:latin typeface="Arial"/>
                <a:ea typeface="Arial"/>
                <a:cs typeface="Arial"/>
                <a:sym typeface="Arial"/>
              </a:rPr>
              <a:t>The R2 value of 0.70 for the full data set was better than I expected.  It indicates that </a:t>
            </a:r>
            <a:r>
              <a:rPr lang="en-US">
                <a:solidFill>
                  <a:srgbClr val="4D4F51"/>
                </a:solidFill>
                <a:highlight>
                  <a:srgbClr val="FFFFFF"/>
                </a:highlight>
                <a:latin typeface="Arial"/>
                <a:ea typeface="Arial"/>
                <a:cs typeface="Arial"/>
                <a:sym typeface="Arial"/>
              </a:rPr>
              <a:t>he model explains 70% of the variability of the response data around its mean. </a:t>
            </a:r>
            <a:endParaRPr>
              <a:solidFill>
                <a:srgbClr val="24292E"/>
              </a:solidFill>
              <a:highlight>
                <a:srgbClr val="FFFFFF"/>
              </a:highlight>
              <a:latin typeface="Arial"/>
              <a:ea typeface="Arial"/>
              <a:cs typeface="Arial"/>
              <a:sym typeface="Arial"/>
            </a:endParaRPr>
          </a:p>
        </p:txBody>
      </p:sp>
      <p:sp>
        <p:nvSpPr>
          <p:cNvPr id="306" name="Google Shape;306;g7a386ba187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This presentation will Review:</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The purpose and an overview of the project</a:t>
            </a:r>
            <a:endParaRPr sz="11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The</a:t>
            </a:r>
            <a:r>
              <a:rPr lang="en-US" sz="1100">
                <a:latin typeface="Arial"/>
                <a:ea typeface="Arial"/>
                <a:cs typeface="Arial"/>
                <a:sym typeface="Arial"/>
              </a:rPr>
              <a:t> Data Collection and Processing completed to prepare the data for use</a:t>
            </a:r>
            <a:endParaRPr sz="11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The Findings from Exploratory Data Analysis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The Data Science Methods used to analyze the data.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And my findings and conclusions.</a:t>
            </a:r>
            <a:endParaRPr sz="11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(25 s)</a:t>
            </a:r>
            <a:endParaRPr/>
          </a:p>
        </p:txBody>
      </p:sp>
      <p:sp>
        <p:nvSpPr>
          <p:cNvPr id="80" name="Google Shape;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7a386ba187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a386ba187_0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solidFill>
                <a:srgbClr val="24292E"/>
              </a:solidFill>
              <a:highlight>
                <a:schemeClr val="lt1"/>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a:p>
        </p:txBody>
      </p:sp>
      <p:sp>
        <p:nvSpPr>
          <p:cNvPr id="318" name="Google Shape;318;g7a386ba187_0_1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a386ba187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a386ba187_0_1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Some lessons that were learned:</a:t>
            </a:r>
            <a:endParaRPr>
              <a:latin typeface="Arial"/>
              <a:ea typeface="Arial"/>
              <a:cs typeface="Arial"/>
              <a:sym typeface="Arial"/>
            </a:endParaRPr>
          </a:p>
          <a:p>
            <a:pPr indent="-304800" lvl="0" marL="457200" rtl="0" algn="l">
              <a:spcBef>
                <a:spcPts val="0"/>
              </a:spcBef>
              <a:spcAft>
                <a:spcPts val="0"/>
              </a:spcAft>
              <a:buClr>
                <a:schemeClr val="dk1"/>
              </a:buClr>
              <a:buSzPts val="1200"/>
              <a:buChar char="●"/>
            </a:pPr>
            <a:r>
              <a:rPr lang="en-US">
                <a:latin typeface="Arial"/>
                <a:ea typeface="Arial"/>
                <a:cs typeface="Arial"/>
                <a:sym typeface="Arial"/>
              </a:rPr>
              <a:t>A</a:t>
            </a:r>
            <a:r>
              <a:rPr lang="en-US">
                <a:latin typeface="Arial"/>
                <a:ea typeface="Arial"/>
                <a:cs typeface="Arial"/>
                <a:sym typeface="Arial"/>
              </a:rPr>
              <a:t>ssessors Data can describe homes by specific features, but it is different than actual Market Data and it is subjective.</a:t>
            </a:r>
            <a:endParaRPr>
              <a:latin typeface="Arial"/>
              <a:ea typeface="Arial"/>
              <a:cs typeface="Arial"/>
              <a:sym typeface="Arial"/>
            </a:endParaRPr>
          </a:p>
          <a:p>
            <a:pPr indent="-304800" lvl="0" marL="457200" rtl="0" algn="l">
              <a:spcBef>
                <a:spcPts val="0"/>
              </a:spcBef>
              <a:spcAft>
                <a:spcPts val="0"/>
              </a:spcAft>
              <a:buClr>
                <a:schemeClr val="dk1"/>
              </a:buClr>
              <a:buSzPts val="1200"/>
              <a:buChar char="●"/>
            </a:pPr>
            <a:r>
              <a:rPr lang="en-US">
                <a:latin typeface="Arial"/>
                <a:ea typeface="Arial"/>
                <a:cs typeface="Arial"/>
                <a:sym typeface="Arial"/>
              </a:rPr>
              <a:t>Real Estate Sites are good at protecting their data (they purchase it):</a:t>
            </a:r>
            <a:endParaRPr>
              <a:latin typeface="Arial"/>
              <a:ea typeface="Arial"/>
              <a:cs typeface="Arial"/>
              <a:sym typeface="Arial"/>
            </a:endParaRPr>
          </a:p>
          <a:p>
            <a:pPr indent="-304800" lvl="0" marL="457200" rtl="0" algn="l">
              <a:spcBef>
                <a:spcPts val="0"/>
              </a:spcBef>
              <a:spcAft>
                <a:spcPts val="0"/>
              </a:spcAft>
              <a:buClr>
                <a:schemeClr val="dk1"/>
              </a:buClr>
              <a:buSzPts val="1200"/>
              <a:buChar char="●"/>
            </a:pPr>
            <a:r>
              <a:rPr lang="en-US">
                <a:latin typeface="Arial"/>
                <a:ea typeface="Arial"/>
                <a:cs typeface="Arial"/>
                <a:sym typeface="Arial"/>
              </a:rPr>
              <a:t>Geocoding and mapping data is a good way to reveal additional insights.</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Recommendations:</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US">
                <a:latin typeface="Arial"/>
                <a:ea typeface="Arial"/>
                <a:cs typeface="Arial"/>
                <a:sym typeface="Arial"/>
              </a:rPr>
              <a:t>Spend more time with Data Cleaning and EDA</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US">
                <a:latin typeface="Arial"/>
                <a:ea typeface="Arial"/>
                <a:cs typeface="Arial"/>
                <a:sym typeface="Arial"/>
              </a:rPr>
              <a:t>Do a more in depth Regression Analysis with Market Data</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US">
                <a:latin typeface="Arial"/>
                <a:ea typeface="Arial"/>
                <a:cs typeface="Arial"/>
                <a:sym typeface="Arial"/>
              </a:rPr>
              <a:t>Complete web scraping of real estate sites for market and neighborhood data ( I did try but ran into technical difficulties).</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US">
                <a:latin typeface="Arial"/>
                <a:ea typeface="Arial"/>
                <a:cs typeface="Arial"/>
                <a:sym typeface="Arial"/>
              </a:rPr>
              <a:t>Try supervised learning to see if there is an improvement in clustering</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US">
                <a:latin typeface="Arial"/>
                <a:ea typeface="Arial"/>
                <a:cs typeface="Arial"/>
                <a:sym typeface="Arial"/>
              </a:rPr>
              <a:t>Try 3-D visualization.</a:t>
            </a:r>
            <a:endParaRPr>
              <a:latin typeface="Arial"/>
              <a:ea typeface="Arial"/>
              <a:cs typeface="Arial"/>
              <a:sym typeface="Arial"/>
            </a:endParaRPr>
          </a:p>
          <a:p>
            <a:pPr indent="0" lvl="0" marL="0" rtl="0" algn="l">
              <a:spcBef>
                <a:spcPts val="0"/>
              </a:spcBef>
              <a:spcAft>
                <a:spcPts val="0"/>
              </a:spcAft>
              <a:buNone/>
            </a:pPr>
            <a:r>
              <a:t/>
            </a:r>
            <a:endParaRPr/>
          </a:p>
        </p:txBody>
      </p:sp>
      <p:sp>
        <p:nvSpPr>
          <p:cNvPr id="326" name="Google Shape;326;g7a386ba187_0_1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297dce47a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d297dce47a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297dce47a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297dce47a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d297dce47a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7a386ba187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7a386ba187_0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7a386ba187_0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7a386ba187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a386ba187_0_3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7a386ba187_0_3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a386ba187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a386ba187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24292E"/>
                </a:solidFill>
                <a:highlight>
                  <a:srgbClr val="FFFFFF"/>
                </a:highlight>
                <a:latin typeface="Arial"/>
                <a:ea typeface="Arial"/>
                <a:cs typeface="Arial"/>
                <a:sym typeface="Arial"/>
              </a:rPr>
              <a:t>Having identified K-Means as the clustering method that worked best with this dataset, I look specifically at identifying a cluster of homes that meet the criteria my family is looking for. There are features that are important to us that also had a high impact on the PCA components.</a:t>
            </a:r>
            <a:endParaRPr>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US">
                <a:solidFill>
                  <a:srgbClr val="24292E"/>
                </a:solidFill>
                <a:highlight>
                  <a:srgbClr val="FFFFFF"/>
                </a:highlight>
                <a:latin typeface="Arial"/>
                <a:ea typeface="Arial"/>
                <a:cs typeface="Arial"/>
                <a:sym typeface="Arial"/>
              </a:rPr>
              <a:t>8 features were chosen based on a </a:t>
            </a:r>
            <a:r>
              <a:rPr lang="en-US">
                <a:solidFill>
                  <a:srgbClr val="24292E"/>
                </a:solidFill>
                <a:highlight>
                  <a:srgbClr val="FFFFFF"/>
                </a:highlight>
                <a:latin typeface="Arial"/>
                <a:ea typeface="Arial"/>
                <a:cs typeface="Arial"/>
                <a:sym typeface="Arial"/>
              </a:rPr>
              <a:t>correlations</a:t>
            </a:r>
            <a:r>
              <a:rPr lang="en-US">
                <a:solidFill>
                  <a:srgbClr val="24292E"/>
                </a:solidFill>
                <a:highlight>
                  <a:srgbClr val="FFFFFF"/>
                </a:highlight>
                <a:latin typeface="Arial"/>
                <a:ea typeface="Arial"/>
                <a:cs typeface="Arial"/>
                <a:sym typeface="Arial"/>
              </a:rPr>
              <a:t> matrix and my </a:t>
            </a:r>
            <a:r>
              <a:rPr lang="en-US">
                <a:solidFill>
                  <a:srgbClr val="24292E"/>
                </a:solidFill>
                <a:highlight>
                  <a:srgbClr val="FFFFFF"/>
                </a:highlight>
                <a:latin typeface="Arial"/>
                <a:ea typeface="Arial"/>
                <a:cs typeface="Arial"/>
                <a:sym typeface="Arial"/>
              </a:rPr>
              <a:t>criteria</a:t>
            </a:r>
            <a:r>
              <a:rPr lang="en-US">
                <a:solidFill>
                  <a:srgbClr val="24292E"/>
                </a:solidFill>
                <a:highlight>
                  <a:srgbClr val="FFFFFF"/>
                </a:highlight>
                <a:latin typeface="Arial"/>
                <a:ea typeface="Arial"/>
                <a:cs typeface="Arial"/>
                <a:sym typeface="Arial"/>
              </a:rPr>
              <a:t>.</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US">
                <a:solidFill>
                  <a:srgbClr val="24292E"/>
                </a:solidFill>
                <a:highlight>
                  <a:srgbClr val="FFFFFF"/>
                </a:highlight>
                <a:latin typeface="Arial"/>
                <a:ea typeface="Arial"/>
                <a:cs typeface="Arial"/>
                <a:sym typeface="Arial"/>
              </a:rPr>
              <a:t>Running each of the clustering methods (K-Means, Hierarchical, and DBSCAN) identified that K-Means was the best method for clustering with 6 clusters.</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The performance measures were improved with the decreased number of features. </a:t>
            </a:r>
            <a:endParaRPr>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highlight>
                  <a:srgbClr val="FFFFFF"/>
                </a:highlight>
                <a:latin typeface="Arial"/>
                <a:ea typeface="Arial"/>
                <a:cs typeface="Arial"/>
                <a:sym typeface="Arial"/>
              </a:rPr>
              <a:t>The 6 clusters were better defined, but still overlap with eachother. </a:t>
            </a:r>
            <a:endParaRPr>
              <a:solidFill>
                <a:srgbClr val="24292E"/>
              </a:solidFill>
              <a:highlight>
                <a:srgbClr val="FFFFFF"/>
              </a:highlight>
              <a:latin typeface="Arial"/>
              <a:ea typeface="Arial"/>
              <a:cs typeface="Arial"/>
              <a:sym typeface="Arial"/>
            </a:endParaRPr>
          </a:p>
        </p:txBody>
      </p:sp>
      <p:sp>
        <p:nvSpPr>
          <p:cNvPr id="391" name="Google Shape;391;g7a386ba187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a386ba187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a386ba187_0_2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Using Tableau, I was also able to determine specific descriptions for each of the clusters.</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Cluster 1 - read the slide</a:t>
            </a:r>
            <a:endParaRPr>
              <a:solidFill>
                <a:srgbClr val="24292E"/>
              </a:solidFill>
              <a:highlight>
                <a:srgbClr val="FFFFFF"/>
              </a:highlight>
              <a:latin typeface="Arial"/>
              <a:ea typeface="Arial"/>
              <a:cs typeface="Arial"/>
              <a:sym typeface="Arial"/>
            </a:endParaRPr>
          </a:p>
        </p:txBody>
      </p:sp>
      <p:sp>
        <p:nvSpPr>
          <p:cNvPr id="403" name="Google Shape;403;g7a386ba187_0_2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7a386ba187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a386ba187_0_2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READ</a:t>
            </a:r>
            <a:endParaRPr>
              <a:solidFill>
                <a:srgbClr val="24292E"/>
              </a:solidFill>
              <a:highlight>
                <a:srgbClr val="FFFFFF"/>
              </a:highlight>
              <a:latin typeface="Arial"/>
              <a:ea typeface="Arial"/>
              <a:cs typeface="Arial"/>
              <a:sym typeface="Arial"/>
            </a:endParaRPr>
          </a:p>
        </p:txBody>
      </p:sp>
      <p:sp>
        <p:nvSpPr>
          <p:cNvPr id="413" name="Google Shape;413;g7a386ba187_0_2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7a386ba187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a386ba187_0_2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READ</a:t>
            </a:r>
            <a:endParaRPr>
              <a:solidFill>
                <a:srgbClr val="24292E"/>
              </a:solidFill>
              <a:highlight>
                <a:srgbClr val="FFFFFF"/>
              </a:highlight>
              <a:latin typeface="Arial"/>
              <a:ea typeface="Arial"/>
              <a:cs typeface="Arial"/>
              <a:sym typeface="Arial"/>
            </a:endParaRPr>
          </a:p>
        </p:txBody>
      </p:sp>
      <p:sp>
        <p:nvSpPr>
          <p:cNvPr id="423" name="Google Shape;423;g7a386ba187_0_2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My family is currently in the process of a new home search and it has a been an overwhelming process. </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The problem we are facing is that finding homes with the features we would like has been extremely challenging, especially with a market that has low volume. </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latin typeface="Arial"/>
                <a:ea typeface="Arial"/>
                <a:cs typeface="Arial"/>
                <a:sym typeface="Arial"/>
              </a:rPr>
              <a:t>To help in our search, I used publicly available assessor's data to identify properties that met</a:t>
            </a:r>
            <a:r>
              <a:rPr lang="en-US">
                <a:latin typeface="Arial"/>
                <a:ea typeface="Arial"/>
                <a:cs typeface="Arial"/>
                <a:sym typeface="Arial"/>
              </a:rPr>
              <a:t> specific home features and predicted an assessors actual home value.</a:t>
            </a:r>
            <a:endParaRPr sz="1000"/>
          </a:p>
          <a:p>
            <a:pPr indent="0" lvl="0" marL="0" rtl="0" algn="l">
              <a:spcBef>
                <a:spcPts val="1200"/>
              </a:spcBef>
              <a:spcAft>
                <a:spcPts val="0"/>
              </a:spcAft>
              <a:buClr>
                <a:schemeClr val="dk1"/>
              </a:buClr>
              <a:buSzPts val="1100"/>
              <a:buFont typeface="Arial"/>
              <a:buNone/>
            </a:pPr>
            <a:r>
              <a:rPr lang="en-US" sz="1100">
                <a:latin typeface="Arial"/>
                <a:ea typeface="Arial"/>
                <a:cs typeface="Arial"/>
                <a:sym typeface="Arial"/>
              </a:rPr>
              <a:t> (**30 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06" name="Google Shape;10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7a386ba187_0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a386ba187_0_3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READ</a:t>
            </a:r>
            <a:endParaRPr>
              <a:solidFill>
                <a:srgbClr val="24292E"/>
              </a:solidFill>
              <a:highlight>
                <a:srgbClr val="FFFFFF"/>
              </a:highlight>
              <a:latin typeface="Arial"/>
              <a:ea typeface="Arial"/>
              <a:cs typeface="Arial"/>
              <a:sym typeface="Arial"/>
            </a:endParaRPr>
          </a:p>
        </p:txBody>
      </p:sp>
      <p:sp>
        <p:nvSpPr>
          <p:cNvPr id="433" name="Google Shape;433;g7a386ba187_0_3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7a386ba187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a386ba187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rPr lang="en-US">
                <a:solidFill>
                  <a:srgbClr val="24292E"/>
                </a:solidFill>
                <a:highlight>
                  <a:srgbClr val="FFFFFF"/>
                </a:highlight>
                <a:latin typeface="Arial"/>
                <a:ea typeface="Arial"/>
                <a:cs typeface="Arial"/>
                <a:sym typeface="Arial"/>
              </a:rPr>
              <a:t>READ</a:t>
            </a:r>
            <a:endParaRPr>
              <a:solidFill>
                <a:srgbClr val="24292E"/>
              </a:solidFill>
              <a:highlight>
                <a:srgbClr val="FFFFFF"/>
              </a:highlight>
              <a:latin typeface="Arial"/>
              <a:ea typeface="Arial"/>
              <a:cs typeface="Arial"/>
              <a:sym typeface="Arial"/>
            </a:endParaRPr>
          </a:p>
        </p:txBody>
      </p:sp>
      <p:sp>
        <p:nvSpPr>
          <p:cNvPr id="443" name="Google Shape;443;g7a386ba187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297dce47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297dce47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303030"/>
                </a:solidFill>
                <a:latin typeface="Arial"/>
                <a:ea typeface="Arial"/>
                <a:cs typeface="Arial"/>
                <a:sym typeface="Arial"/>
              </a:rPr>
              <a:t>Seven (7) data files were downloaded </a:t>
            </a:r>
            <a:r>
              <a:rPr lang="en-US">
                <a:latin typeface="Arial"/>
                <a:ea typeface="Arial"/>
                <a:cs typeface="Arial"/>
                <a:sym typeface="Arial"/>
              </a:rPr>
              <a:t>from the Douglas County Assessor Office Website, </a:t>
            </a:r>
            <a:r>
              <a:rPr lang="en-US">
                <a:solidFill>
                  <a:srgbClr val="303030"/>
                </a:solidFill>
                <a:latin typeface="Arial"/>
                <a:ea typeface="Arial"/>
                <a:cs typeface="Arial"/>
                <a:sym typeface="Arial"/>
              </a:rPr>
              <a:t>as text files which contained both categorical and continuous data.</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3 methods of unsupervised clustering (</a:t>
            </a:r>
            <a:r>
              <a:rPr lang="en-US">
                <a:solidFill>
                  <a:srgbClr val="303030"/>
                </a:solidFill>
                <a:latin typeface="Arial"/>
                <a:ea typeface="Arial"/>
                <a:cs typeface="Arial"/>
                <a:sym typeface="Arial"/>
              </a:rPr>
              <a:t>k-means, hierarchical agglomerative (HCA) and Density-Based Spatial Clustering of Applications with Noise (DBSCAN)) were compared, and </a:t>
            </a:r>
            <a:r>
              <a:rPr lang="en-US">
                <a:latin typeface="Arial"/>
                <a:ea typeface="Arial"/>
                <a:cs typeface="Arial"/>
                <a:sym typeface="Arial"/>
              </a:rPr>
              <a:t>PCA was used for feature reduction.  Geocoding was used to map the location of the properties identified, and Multiple Linear Regression was used to predict an assessed actual home value.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The Python libraries Pandas, Numpy, SKitLearn, SciPy, Requests, URLLIB, and JSON  were used to manipulate, cluster, geocode and perform regression on the data.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28" name="Google Shape;128;gd297dce47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297dce47a_0_3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The steps that were taken to prepare the 7 data files for the machine learning tasks were:</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636363"/>
              </a:buClr>
              <a:buSzPts val="1200"/>
              <a:buChar char="●"/>
            </a:pPr>
            <a:r>
              <a:rPr lang="en-US">
                <a:solidFill>
                  <a:srgbClr val="636363"/>
                </a:solidFill>
                <a:latin typeface="Arial"/>
                <a:ea typeface="Arial"/>
                <a:cs typeface="Arial"/>
                <a:sym typeface="Arial"/>
              </a:rPr>
              <a:t>To </a:t>
            </a:r>
            <a:r>
              <a:rPr lang="en-US">
                <a:solidFill>
                  <a:srgbClr val="636363"/>
                </a:solidFill>
                <a:latin typeface="Arial"/>
                <a:ea typeface="Arial"/>
                <a:cs typeface="Arial"/>
                <a:sym typeface="Arial"/>
              </a:rPr>
              <a:t>Identify key features and any duplicate rows in each file.</a:t>
            </a:r>
            <a:endParaRPr>
              <a:solidFill>
                <a:srgbClr val="636363"/>
              </a:solidFill>
              <a:latin typeface="Arial"/>
              <a:ea typeface="Arial"/>
              <a:cs typeface="Arial"/>
              <a:sym typeface="Arial"/>
            </a:endParaRPr>
          </a:p>
          <a:p>
            <a:pPr indent="-304800" lvl="0" marL="457200" rtl="0" algn="l">
              <a:spcBef>
                <a:spcPts val="0"/>
              </a:spcBef>
              <a:spcAft>
                <a:spcPts val="0"/>
              </a:spcAft>
              <a:buClr>
                <a:srgbClr val="636363"/>
              </a:buClr>
              <a:buSzPts val="1200"/>
              <a:buChar char="●"/>
            </a:pPr>
            <a:r>
              <a:rPr lang="en-US">
                <a:solidFill>
                  <a:srgbClr val="636363"/>
                </a:solidFill>
                <a:latin typeface="Arial"/>
                <a:ea typeface="Arial"/>
                <a:cs typeface="Arial"/>
                <a:sym typeface="Arial"/>
              </a:rPr>
              <a:t>To Identify the level of granularity of the data</a:t>
            </a:r>
            <a:endParaRPr>
              <a:solidFill>
                <a:srgbClr val="636363"/>
              </a:solidFill>
              <a:latin typeface="Arial"/>
              <a:ea typeface="Arial"/>
              <a:cs typeface="Arial"/>
              <a:sym typeface="Arial"/>
            </a:endParaRPr>
          </a:p>
          <a:p>
            <a:pPr indent="-304800" lvl="0" marL="457200" rtl="0" algn="l">
              <a:spcBef>
                <a:spcPts val="0"/>
              </a:spcBef>
              <a:spcAft>
                <a:spcPts val="0"/>
              </a:spcAft>
              <a:buClr>
                <a:srgbClr val="636363"/>
              </a:buClr>
              <a:buSzPts val="1200"/>
              <a:buChar char="●"/>
            </a:pPr>
            <a:r>
              <a:rPr lang="en-US">
                <a:solidFill>
                  <a:srgbClr val="636363"/>
                </a:solidFill>
                <a:latin typeface="Arial"/>
                <a:ea typeface="Arial"/>
                <a:cs typeface="Arial"/>
                <a:sym typeface="Arial"/>
              </a:rPr>
              <a:t>To Review unique values</a:t>
            </a:r>
            <a:endParaRPr>
              <a:solidFill>
                <a:srgbClr val="636363"/>
              </a:solidFill>
              <a:latin typeface="Arial"/>
              <a:ea typeface="Arial"/>
              <a:cs typeface="Arial"/>
              <a:sym typeface="Arial"/>
            </a:endParaRPr>
          </a:p>
          <a:p>
            <a:pPr indent="-304800" lvl="0" marL="457200" rtl="0" algn="l">
              <a:spcBef>
                <a:spcPts val="0"/>
              </a:spcBef>
              <a:spcAft>
                <a:spcPts val="0"/>
              </a:spcAft>
              <a:buClr>
                <a:srgbClr val="636363"/>
              </a:buClr>
              <a:buSzPts val="1200"/>
              <a:buChar char="●"/>
            </a:pPr>
            <a:r>
              <a:rPr lang="en-US">
                <a:solidFill>
                  <a:srgbClr val="636363"/>
                </a:solidFill>
                <a:latin typeface="Arial"/>
                <a:ea typeface="Arial"/>
                <a:cs typeface="Arial"/>
                <a:sym typeface="Arial"/>
              </a:rPr>
              <a:t>To Clean and drop any duplicate rows or unnecessary data.</a:t>
            </a:r>
            <a:endParaRPr>
              <a:solidFill>
                <a:srgbClr val="636363"/>
              </a:solidFill>
              <a:latin typeface="Arial"/>
              <a:ea typeface="Arial"/>
              <a:cs typeface="Arial"/>
              <a:sym typeface="Arial"/>
            </a:endParaRPr>
          </a:p>
          <a:p>
            <a:pPr indent="-304800" lvl="0" marL="457200" rtl="0" algn="l">
              <a:spcBef>
                <a:spcPts val="0"/>
              </a:spcBef>
              <a:spcAft>
                <a:spcPts val="0"/>
              </a:spcAft>
              <a:buClr>
                <a:srgbClr val="636363"/>
              </a:buClr>
              <a:buSzPts val="1200"/>
              <a:buChar char="●"/>
            </a:pPr>
            <a:r>
              <a:rPr lang="en-US">
                <a:solidFill>
                  <a:srgbClr val="636363"/>
                </a:solidFill>
                <a:latin typeface="Arial"/>
                <a:ea typeface="Arial"/>
                <a:cs typeface="Arial"/>
                <a:sym typeface="Arial"/>
              </a:rPr>
              <a:t>To Replace and Impute N/A Values</a:t>
            </a:r>
            <a:endParaRPr>
              <a:solidFill>
                <a:srgbClr val="636363"/>
              </a:solidFill>
              <a:latin typeface="Arial"/>
              <a:ea typeface="Arial"/>
              <a:cs typeface="Arial"/>
              <a:sym typeface="Arial"/>
            </a:endParaRPr>
          </a:p>
          <a:p>
            <a:pPr indent="-304800" lvl="0" marL="457200" rtl="0" algn="l">
              <a:spcBef>
                <a:spcPts val="0"/>
              </a:spcBef>
              <a:spcAft>
                <a:spcPts val="0"/>
              </a:spcAft>
              <a:buClr>
                <a:srgbClr val="636363"/>
              </a:buClr>
              <a:buSzPts val="1200"/>
              <a:buChar char="●"/>
            </a:pPr>
            <a:r>
              <a:rPr lang="en-US">
                <a:solidFill>
                  <a:srgbClr val="636363"/>
                </a:solidFill>
                <a:latin typeface="Arial"/>
                <a:ea typeface="Arial"/>
                <a:cs typeface="Arial"/>
                <a:sym typeface="Arial"/>
              </a:rPr>
              <a:t>And to Pivot Sales and Value data to 1 row per property</a:t>
            </a:r>
            <a:endParaRPr>
              <a:solidFill>
                <a:srgbClr val="636363"/>
              </a:solidFill>
              <a:latin typeface="Arial"/>
              <a:ea typeface="Arial"/>
              <a:cs typeface="Arial"/>
              <a:sym typeface="Arial"/>
            </a:endParaRPr>
          </a:p>
          <a:p>
            <a:pPr indent="0" lvl="0" marL="0" rtl="0" algn="l">
              <a:spcBef>
                <a:spcPts val="0"/>
              </a:spcBef>
              <a:spcAft>
                <a:spcPts val="0"/>
              </a:spcAft>
              <a:buNone/>
            </a:pPr>
            <a:r>
              <a:t/>
            </a:r>
            <a:endParaRPr>
              <a:solidFill>
                <a:srgbClr val="636363"/>
              </a:solidFill>
              <a:latin typeface="Arial"/>
              <a:ea typeface="Arial"/>
              <a:cs typeface="Arial"/>
              <a:sym typeface="Arial"/>
            </a:endParaRPr>
          </a:p>
          <a:p>
            <a:pPr indent="0" lvl="0" marL="0" rtl="0" algn="l">
              <a:spcBef>
                <a:spcPts val="0"/>
              </a:spcBef>
              <a:spcAft>
                <a:spcPts val="0"/>
              </a:spcAft>
              <a:buNone/>
            </a:pPr>
            <a:r>
              <a:rPr lang="en-US">
                <a:solidFill>
                  <a:srgbClr val="636363"/>
                </a:solidFill>
                <a:latin typeface="Arial"/>
                <a:ea typeface="Arial"/>
                <a:cs typeface="Arial"/>
                <a:sym typeface="Arial"/>
              </a:rPr>
              <a:t>The  7 cleaned files were joined into a single pandas data frame with:</a:t>
            </a:r>
            <a:endParaRPr>
              <a:solidFill>
                <a:srgbClr val="24292E"/>
              </a:solidFill>
              <a:latin typeface="Arial"/>
              <a:ea typeface="Arial"/>
              <a:cs typeface="Arial"/>
              <a:sym typeface="Arial"/>
            </a:endParaRPr>
          </a:p>
          <a:p>
            <a:pPr indent="0" lvl="0" marL="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Rows: </a:t>
            </a:r>
            <a:r>
              <a:rPr lang="en-US">
                <a:solidFill>
                  <a:srgbClr val="24292E"/>
                </a:solidFill>
                <a:highlight>
                  <a:srgbClr val="FFFFFF"/>
                </a:highlight>
                <a:latin typeface="Arial"/>
                <a:ea typeface="Arial"/>
                <a:cs typeface="Arial"/>
                <a:sym typeface="Arial"/>
              </a:rPr>
              <a:t>101,867</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Columns: 83</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rPr lang="en-US">
                <a:solidFill>
                  <a:srgbClr val="24292E"/>
                </a:solidFill>
                <a:highlight>
                  <a:srgbClr val="FFFFFF"/>
                </a:highlight>
                <a:latin typeface="Arial"/>
                <a:ea typeface="Arial"/>
                <a:cs typeface="Arial"/>
                <a:sym typeface="Arial"/>
              </a:rPr>
              <a:t>Each row was Unique By: Account_No, Building_ID</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6" name="Google Shape;146;gd297dce47a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297dce47a_0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297dce47a_0_3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Some of the highlights from EDA identified:</a:t>
            </a:r>
            <a:endParaRPr/>
          </a:p>
          <a:p>
            <a:pPr indent="-317500" lvl="0" marL="457200" rtl="0" algn="l">
              <a:spcBef>
                <a:spcPts val="0"/>
              </a:spcBef>
              <a:spcAft>
                <a:spcPts val="0"/>
              </a:spcAft>
              <a:buSzPts val="1400"/>
              <a:buChar char="●"/>
            </a:pPr>
            <a:r>
              <a:rPr lang="en-US"/>
              <a:t>Homes were built between 1867 to 2021</a:t>
            </a:r>
            <a:endParaRPr/>
          </a:p>
          <a:p>
            <a:pPr indent="-317500" lvl="0" marL="457200" rtl="0" algn="l">
              <a:spcBef>
                <a:spcPts val="0"/>
              </a:spcBef>
              <a:spcAft>
                <a:spcPts val="0"/>
              </a:spcAft>
              <a:buSzPts val="1400"/>
              <a:buChar char="●"/>
            </a:pPr>
            <a:r>
              <a:rPr lang="en-US"/>
              <a:t>Maximum Assessed Value $540,000</a:t>
            </a:r>
            <a:endParaRPr/>
          </a:p>
          <a:p>
            <a:pPr indent="-317500" lvl="0" marL="457200" rtl="0" algn="l">
              <a:spcBef>
                <a:spcPts val="0"/>
              </a:spcBef>
              <a:spcAft>
                <a:spcPts val="0"/>
              </a:spcAft>
              <a:buSzPts val="1400"/>
              <a:buChar char="●"/>
            </a:pPr>
            <a:r>
              <a:rPr lang="en-US"/>
              <a:t>Maximum</a:t>
            </a:r>
            <a:r>
              <a:rPr lang="en-US"/>
              <a:t> Actual Value $7,560,927 (7 Million)</a:t>
            </a:r>
            <a:endParaRPr/>
          </a:p>
          <a:p>
            <a:pPr indent="-317500" lvl="0" marL="457200" rtl="0" algn="l">
              <a:spcBef>
                <a:spcPts val="0"/>
              </a:spcBef>
              <a:spcAft>
                <a:spcPts val="0"/>
              </a:spcAft>
              <a:buSzPts val="1400"/>
              <a:buChar char="●"/>
            </a:pPr>
            <a:r>
              <a:rPr lang="en-US"/>
              <a:t>Douglas County, </a:t>
            </a:r>
            <a:r>
              <a:rPr lang="en-US"/>
              <a:t>Cities </a:t>
            </a:r>
            <a:r>
              <a:rPr lang="en-US"/>
              <a:t>and Home Builders own most of the property in douglas county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Based on the findings in the data, a few </a:t>
            </a:r>
            <a:r>
              <a:rPr lang="en-US"/>
              <a:t>specific</a:t>
            </a:r>
            <a:r>
              <a:rPr lang="en-US"/>
              <a:t> questions were asked.</a:t>
            </a:r>
            <a:endParaRPr/>
          </a:p>
          <a:p>
            <a:pPr indent="0" lvl="0" marL="0" rtl="0" algn="l">
              <a:spcBef>
                <a:spcPts val="0"/>
              </a:spcBef>
              <a:spcAft>
                <a:spcPts val="0"/>
              </a:spcAft>
              <a:buNone/>
            </a:pPr>
            <a:r>
              <a:t/>
            </a:r>
            <a:endParaRPr/>
          </a:p>
        </p:txBody>
      </p:sp>
      <p:sp>
        <p:nvSpPr>
          <p:cNvPr id="160" name="Google Shape;160;gd297dce47a_0_3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297dce47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297dce47a_0_5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Question 1 - read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Helped to understand the relationship between Accounts and Buildings/Homes</a:t>
            </a:r>
            <a:endParaRPr/>
          </a:p>
        </p:txBody>
      </p:sp>
      <p:sp>
        <p:nvSpPr>
          <p:cNvPr id="171" name="Google Shape;171;gd297dce47a_0_5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297dce47a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297dce47a_0_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Question 2 - read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rgbClr val="303030"/>
                </a:solidFill>
              </a:rPr>
              <a:t>New home builds per year peaked in 2000 (with over 5000 new homes built).  Remodels increased in 2009 when new property improvements had dropped significantly, and new builds are increasing again but are not at the levels of 2000.</a:t>
            </a:r>
            <a:r>
              <a:rPr lang="en-US"/>
              <a:t>  This he</a:t>
            </a:r>
            <a:r>
              <a:rPr lang="en-US"/>
              <a:t>lped to understand the distribution of homes and to see a relationship between remodels and new home builds.</a:t>
            </a:r>
            <a:endParaRPr/>
          </a:p>
        </p:txBody>
      </p:sp>
      <p:sp>
        <p:nvSpPr>
          <p:cNvPr id="181" name="Google Shape;181;gd297dce47a_0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297dce47a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297dce47a_0_4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Question</a:t>
            </a:r>
            <a:r>
              <a:rPr lang="en-US"/>
              <a:t> 3 - read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Where is volume fo properties for </a:t>
            </a:r>
            <a:r>
              <a:rPr lang="en-US"/>
              <a:t>cities</a:t>
            </a:r>
            <a:r>
              <a:rPr lang="en-US"/>
              <a:t>, subdivisions and build types.</a:t>
            </a:r>
            <a:endParaRPr/>
          </a:p>
          <a:p>
            <a:pPr indent="-317500" lvl="0" marL="457200" rtl="0" algn="l">
              <a:spcBef>
                <a:spcPts val="0"/>
              </a:spcBef>
              <a:spcAft>
                <a:spcPts val="0"/>
              </a:spcAft>
              <a:buClr>
                <a:schemeClr val="dk1"/>
              </a:buClr>
              <a:buSzPts val="1400"/>
              <a:buChar char="●"/>
            </a:pPr>
            <a:r>
              <a:rPr lang="en-US">
                <a:solidFill>
                  <a:srgbClr val="303030"/>
                </a:solidFill>
              </a:rPr>
              <a:t>Over half of homes built are 2 story builds</a:t>
            </a:r>
            <a:endParaRPr>
              <a:solidFill>
                <a:srgbClr val="303030"/>
              </a:solidFill>
            </a:endParaRPr>
          </a:p>
          <a:p>
            <a:pPr indent="-317500" lvl="0" marL="457200" rtl="0" algn="l">
              <a:spcBef>
                <a:spcPts val="0"/>
              </a:spcBef>
              <a:spcAft>
                <a:spcPts val="0"/>
              </a:spcAft>
              <a:buClr>
                <a:srgbClr val="303030"/>
              </a:buClr>
              <a:buSzPts val="1400"/>
              <a:buChar char="●"/>
            </a:pPr>
            <a:r>
              <a:rPr lang="en-US">
                <a:solidFill>
                  <a:srgbClr val="303030"/>
                </a:solidFill>
              </a:rPr>
              <a:t>The Cities of Parker and Highlands Ranch have the most Single Family Residential Homes</a:t>
            </a:r>
            <a:endParaRPr>
              <a:solidFill>
                <a:srgbClr val="303030"/>
              </a:solidFill>
            </a:endParaRPr>
          </a:p>
          <a:p>
            <a:pPr indent="-317500" lvl="0" marL="457200" rtl="0" algn="l">
              <a:spcBef>
                <a:spcPts val="0"/>
              </a:spcBef>
              <a:spcAft>
                <a:spcPts val="0"/>
              </a:spcAft>
              <a:buClr>
                <a:srgbClr val="303030"/>
              </a:buClr>
              <a:buSzPts val="1400"/>
              <a:buChar char="●"/>
            </a:pPr>
            <a:r>
              <a:rPr lang="en-US">
                <a:solidFill>
                  <a:srgbClr val="303030"/>
                </a:solidFill>
              </a:rPr>
              <a:t>The Subdivision of Highlands Ranch and The Meadows in Castle Rock are the largest sub divisions in douglas county.</a:t>
            </a:r>
            <a:endParaRPr>
              <a:solidFill>
                <a:srgbClr val="303030"/>
              </a:solidFill>
            </a:endParaRPr>
          </a:p>
        </p:txBody>
      </p:sp>
      <p:sp>
        <p:nvSpPr>
          <p:cNvPr id="191" name="Google Shape;191;gd297dce47a_0_4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29" name="Shape 2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Images and Contents Layout">
  <p:cSld name="17_Images and Contents Layout">
    <p:spTree>
      <p:nvGrpSpPr>
        <p:cNvPr id="30" name="Shape 30"/>
        <p:cNvGrpSpPr/>
        <p:nvPr/>
      </p:nvGrpSpPr>
      <p:grpSpPr>
        <a:xfrm>
          <a:off x="0" y="0"/>
          <a:ext cx="0" cy="0"/>
          <a:chOff x="0" y="0"/>
          <a:chExt cx="0" cy="0"/>
        </a:xfrm>
      </p:grpSpPr>
      <p:sp>
        <p:nvSpPr>
          <p:cNvPr id="31" name="Google Shape;31;p13"/>
          <p:cNvSpPr/>
          <p:nvPr>
            <p:ph idx="2" type="pic"/>
          </p:nvPr>
        </p:nvSpPr>
        <p:spPr>
          <a:xfrm>
            <a:off x="7728182" y="0"/>
            <a:ext cx="4463819"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636363"/>
              </a:buClr>
              <a:buSzPts val="1200"/>
              <a:buFont typeface="Arial"/>
              <a:buNone/>
              <a:defRPr b="0" i="0" sz="1200" u="none" cap="none" strike="noStrike">
                <a:solidFill>
                  <a:srgbClr val="636363"/>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2" name="Google Shape;32;p13"/>
          <p:cNvSpPr/>
          <p:nvPr/>
        </p:nvSpPr>
        <p:spPr>
          <a:xfrm>
            <a:off x="1" y="368763"/>
            <a:ext cx="7440149" cy="133204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13"/>
          <p:cNvSpPr/>
          <p:nvPr>
            <p:ph idx="3" type="pic"/>
          </p:nvPr>
        </p:nvSpPr>
        <p:spPr>
          <a:xfrm>
            <a:off x="5026533" y="3299772"/>
            <a:ext cx="3874977" cy="2395314"/>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636363"/>
              </a:buClr>
              <a:buSzPts val="1200"/>
              <a:buFont typeface="Arial"/>
              <a:buNone/>
              <a:defRPr b="0" i="0" sz="1200" u="none" cap="none" strike="noStrike">
                <a:solidFill>
                  <a:srgbClr val="636363"/>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34" name="Shape 3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bg>
      <p:bgPr>
        <a:solidFill>
          <a:schemeClr val="lt1"/>
        </a:solidFill>
      </p:bgPr>
    </p:bg>
    <p:spTree>
      <p:nvGrpSpPr>
        <p:cNvPr id="35" name="Shape 35"/>
        <p:cNvGrpSpPr/>
        <p:nvPr/>
      </p:nvGrpSpPr>
      <p:grpSpPr>
        <a:xfrm>
          <a:off x="0" y="0"/>
          <a:ext cx="0" cy="0"/>
          <a:chOff x="0" y="0"/>
          <a:chExt cx="0" cy="0"/>
        </a:xfrm>
      </p:grpSpPr>
      <p:sp>
        <p:nvSpPr>
          <p:cNvPr id="36" name="Google Shape;36;p15"/>
          <p:cNvSpPr/>
          <p:nvPr>
            <p:ph idx="2" type="pic"/>
          </p:nvPr>
        </p:nvSpPr>
        <p:spPr>
          <a:xfrm>
            <a:off x="-1" y="0"/>
            <a:ext cx="7977685"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636363"/>
              </a:buClr>
              <a:buSzPts val="1200"/>
              <a:buFont typeface="Arial"/>
              <a:buNone/>
              <a:defRPr b="0" i="0" sz="1200" u="none" cap="none" strike="noStrike">
                <a:solidFill>
                  <a:srgbClr val="636363"/>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37" name="Shape 3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38" name="Shape 38"/>
        <p:cNvGrpSpPr/>
        <p:nvPr/>
      </p:nvGrpSpPr>
      <p:grpSpPr>
        <a:xfrm>
          <a:off x="0" y="0"/>
          <a:ext cx="0" cy="0"/>
          <a:chOff x="0" y="0"/>
          <a:chExt cx="0" cy="0"/>
        </a:xfrm>
      </p:grpSpPr>
      <p:sp>
        <p:nvSpPr>
          <p:cNvPr id="39" name="Google Shape;39;p17"/>
          <p:cNvSpPr/>
          <p:nvPr/>
        </p:nvSpPr>
        <p:spPr>
          <a:xfrm rot="10800000">
            <a:off x="11280575" y="0"/>
            <a:ext cx="911424" cy="6858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 name="Google Shape;40;p17"/>
          <p:cNvSpPr/>
          <p:nvPr/>
        </p:nvSpPr>
        <p:spPr>
          <a:xfrm>
            <a:off x="-10152" y="0"/>
            <a:ext cx="1546199" cy="6858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 name="Google Shape;41;p17"/>
          <p:cNvGrpSpPr/>
          <p:nvPr/>
        </p:nvGrpSpPr>
        <p:grpSpPr>
          <a:xfrm>
            <a:off x="925069" y="1819851"/>
            <a:ext cx="5385035" cy="4235422"/>
            <a:chOff x="2444748" y="555045"/>
            <a:chExt cx="7282048" cy="5727454"/>
          </a:xfrm>
        </p:grpSpPr>
        <p:sp>
          <p:nvSpPr>
            <p:cNvPr id="42" name="Google Shape;42;p17"/>
            <p:cNvSpPr/>
            <p:nvPr/>
          </p:nvSpPr>
          <p:spPr>
            <a:xfrm>
              <a:off x="4964693" y="5443837"/>
              <a:ext cx="2168250" cy="818208"/>
            </a:xfrm>
            <a:custGeom>
              <a:rect b="b" l="l" r="r" t="t"/>
              <a:pathLst>
                <a:path extrusionOk="0" h="818207" w="216825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 name="Google Shape;43;p17"/>
            <p:cNvSpPr/>
            <p:nvPr/>
          </p:nvSpPr>
          <p:spPr>
            <a:xfrm>
              <a:off x="2444748" y="555045"/>
              <a:ext cx="7282048" cy="4950157"/>
            </a:xfrm>
            <a:custGeom>
              <a:rect b="b" l="l" r="r" t="t"/>
              <a:pathLst>
                <a:path extrusionOk="0" h="4950157" w="7282048">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17"/>
            <p:cNvSpPr/>
            <p:nvPr/>
          </p:nvSpPr>
          <p:spPr>
            <a:xfrm>
              <a:off x="8706599" y="5435655"/>
              <a:ext cx="490925" cy="81821"/>
            </a:xfrm>
            <a:custGeom>
              <a:rect b="b" l="l" r="r" t="t"/>
              <a:pathLst>
                <a:path extrusionOk="0" h="81820" w="490924">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17"/>
            <p:cNvSpPr/>
            <p:nvPr/>
          </p:nvSpPr>
          <p:spPr>
            <a:xfrm>
              <a:off x="2481568" y="595956"/>
              <a:ext cx="7200228" cy="4336501"/>
            </a:xfrm>
            <a:custGeom>
              <a:rect b="b" l="l" r="r" t="t"/>
              <a:pathLst>
                <a:path extrusionOk="0" h="4336501" w="7200227">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17"/>
            <p:cNvSpPr/>
            <p:nvPr/>
          </p:nvSpPr>
          <p:spPr>
            <a:xfrm>
              <a:off x="4968919" y="6159768"/>
              <a:ext cx="2168250" cy="122731"/>
            </a:xfrm>
            <a:custGeom>
              <a:rect b="b" l="l" r="r" t="t"/>
              <a:pathLst>
                <a:path extrusionOk="0" h="122731" w="216825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97979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 name="Google Shape;47;p17"/>
            <p:cNvSpPr/>
            <p:nvPr/>
          </p:nvSpPr>
          <p:spPr>
            <a:xfrm>
              <a:off x="2481568" y="4903820"/>
              <a:ext cx="7200228" cy="572745"/>
            </a:xfrm>
            <a:custGeom>
              <a:rect b="b" l="l" r="r" t="t"/>
              <a:pathLst>
                <a:path extrusionOk="0" h="572745" w="7200227">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17"/>
            <p:cNvSpPr/>
            <p:nvPr/>
          </p:nvSpPr>
          <p:spPr>
            <a:xfrm>
              <a:off x="2747714" y="910966"/>
              <a:ext cx="6676116" cy="3763756"/>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 name="Google Shape;49;p17"/>
            <p:cNvSpPr/>
            <p:nvPr/>
          </p:nvSpPr>
          <p:spPr>
            <a:xfrm>
              <a:off x="5654591" y="939518"/>
              <a:ext cx="3769239" cy="3736342"/>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0" name="Google Shape;50;p17"/>
          <p:cNvSpPr/>
          <p:nvPr>
            <p:ph idx="2" type="pic"/>
          </p:nvPr>
        </p:nvSpPr>
        <p:spPr>
          <a:xfrm>
            <a:off x="1100461" y="1974379"/>
            <a:ext cx="5062213" cy="3000625"/>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636363"/>
              </a:buClr>
              <a:buSzPts val="1200"/>
              <a:buFont typeface="Arial"/>
              <a:buNone/>
              <a:defRPr b="0" i="0" sz="1200" u="none" cap="none" strike="noStrike">
                <a:solidFill>
                  <a:srgbClr val="636363"/>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1" name="Google Shape;51;p1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444444"/>
              </a:buClr>
              <a:buSzPts val="5400"/>
              <a:buFont typeface="Arial"/>
              <a:buNone/>
              <a:defRPr b="0" i="0" sz="5400" u="none" cap="none" strike="noStrike">
                <a:solidFill>
                  <a:srgbClr val="444444"/>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52" name="Shape 5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 slide layout">
  <p:cSld name="3_Image slide layout">
    <p:spTree>
      <p:nvGrpSpPr>
        <p:cNvPr id="53" name="Shape 53"/>
        <p:cNvGrpSpPr/>
        <p:nvPr/>
      </p:nvGrpSpPr>
      <p:grpSpPr>
        <a:xfrm>
          <a:off x="0" y="0"/>
          <a:ext cx="0" cy="0"/>
          <a:chOff x="0" y="0"/>
          <a:chExt cx="0" cy="0"/>
        </a:xfrm>
      </p:grpSpPr>
      <p:sp>
        <p:nvSpPr>
          <p:cNvPr id="54" name="Google Shape;54;p19"/>
          <p:cNvSpPr/>
          <p:nvPr>
            <p:ph idx="2" type="pic"/>
          </p:nvPr>
        </p:nvSpPr>
        <p:spPr>
          <a:xfrm>
            <a:off x="0" y="0"/>
            <a:ext cx="4348264"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636363"/>
              </a:buClr>
              <a:buSzPts val="1800"/>
              <a:buFont typeface="Arial"/>
              <a:buNone/>
              <a:defRPr b="0" i="0" sz="1800" u="none" cap="none" strike="noStrike">
                <a:solidFill>
                  <a:srgbClr val="636363"/>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55" name="Shape 5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56"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22"/>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444444"/>
              </a:buClr>
              <a:buSzPts val="5400"/>
              <a:buFont typeface="Arial"/>
              <a:buNone/>
              <a:defRPr b="0" i="0" sz="5400" u="none" cap="none" strike="noStrike">
                <a:solidFill>
                  <a:srgbClr val="444444"/>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59" name="Shape 59"/>
        <p:cNvGrpSpPr/>
        <p:nvPr/>
      </p:nvGrpSpPr>
      <p:grpSpPr>
        <a:xfrm>
          <a:off x="0" y="0"/>
          <a:ext cx="0" cy="0"/>
          <a:chOff x="0" y="0"/>
          <a:chExt cx="0" cy="0"/>
        </a:xfrm>
      </p:grpSpPr>
      <p:sp>
        <p:nvSpPr>
          <p:cNvPr id="60" name="Google Shape;60;p23"/>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444444"/>
              </a:buClr>
              <a:buSzPts val="5400"/>
              <a:buFont typeface="Arial"/>
              <a:buNone/>
              <a:defRPr b="0" i="0" sz="5400" u="none" cap="none" strike="noStrike">
                <a:solidFill>
                  <a:srgbClr val="444444"/>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 name="Google Shape;61;p23"/>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2" name="Google Shape;62;p23"/>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3" name="Google Shape;63;p23"/>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4E4E4E"/>
              </a:solidFill>
              <a:latin typeface="Arial"/>
              <a:ea typeface="Arial"/>
              <a:cs typeface="Arial"/>
              <a:sym typeface="Arial"/>
            </a:endParaRPr>
          </a:p>
        </p:txBody>
      </p:sp>
      <p:sp>
        <p:nvSpPr>
          <p:cNvPr id="64" name="Google Shape;64;p23"/>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65" name="Google Shape;65;p23"/>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66" name="Google Shape;66;p23"/>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67" name="Google Shape;67;p23"/>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68" name="Shape 68"/>
        <p:cNvGrpSpPr/>
        <p:nvPr/>
      </p:nvGrpSpPr>
      <p:grpSpPr>
        <a:xfrm>
          <a:off x="0" y="0"/>
          <a:ext cx="0" cy="0"/>
          <a:chOff x="0" y="0"/>
          <a:chExt cx="0" cy="0"/>
        </a:xfrm>
      </p:grpSpPr>
      <p:sp>
        <p:nvSpPr>
          <p:cNvPr id="69" name="Google Shape;69;p2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444444"/>
              </a:buClr>
              <a:buSzPts val="5400"/>
              <a:buFont typeface="Arial"/>
              <a:buNone/>
              <a:defRPr b="0" i="0" sz="5400" u="none" cap="none" strike="noStrike">
                <a:solidFill>
                  <a:srgbClr val="444444"/>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4" name="Shape 14"/>
        <p:cNvGrpSpPr/>
        <p:nvPr/>
      </p:nvGrpSpPr>
      <p:grpSpPr>
        <a:xfrm>
          <a:off x="0" y="0"/>
          <a:ext cx="0" cy="0"/>
          <a:chOff x="0" y="0"/>
          <a:chExt cx="0" cy="0"/>
        </a:xfrm>
      </p:grpSpPr>
      <p:sp>
        <p:nvSpPr>
          <p:cNvPr id="15" name="Google Shape;15;p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444444"/>
              </a:buClr>
              <a:buSzPts val="5400"/>
              <a:buFont typeface="Arial"/>
              <a:buNone/>
              <a:defRPr b="0" i="0" sz="5400" u="none" cap="none" strike="noStrike">
                <a:solidFill>
                  <a:srgbClr val="444444"/>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6" name="Shape 16"/>
        <p:cNvGrpSpPr/>
        <p:nvPr/>
      </p:nvGrpSpPr>
      <p:grpSpPr>
        <a:xfrm>
          <a:off x="0" y="0"/>
          <a:ext cx="0" cy="0"/>
          <a:chOff x="0" y="0"/>
          <a:chExt cx="0" cy="0"/>
        </a:xfrm>
      </p:grpSpPr>
      <p:sp>
        <p:nvSpPr>
          <p:cNvPr id="17" name="Google Shape;17;p7"/>
          <p:cNvSpPr/>
          <p:nvPr/>
        </p:nvSpPr>
        <p:spPr>
          <a:xfrm>
            <a:off x="0" y="339509"/>
            <a:ext cx="5886994" cy="6518491"/>
          </a:xfrm>
          <a:prstGeom prst="rtTriangle">
            <a:avLst/>
          </a:prstGeom>
          <a:solidFill>
            <a:schemeClr val="accent1"/>
          </a:solidFill>
          <a:ln cap="flat" cmpd="sng" w="12700">
            <a:solidFill>
              <a:srgbClr val="2323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 name="Google Shape;18;p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444444"/>
              </a:buClr>
              <a:buSzPts val="5400"/>
              <a:buFont typeface="Arial"/>
              <a:buNone/>
              <a:defRPr b="0" i="0" sz="5400" u="none" cap="none" strike="noStrike">
                <a:solidFill>
                  <a:srgbClr val="444444"/>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 name="Google Shape;19;p7"/>
          <p:cNvSpPr/>
          <p:nvPr>
            <p:ph idx="2" type="pic"/>
          </p:nvPr>
        </p:nvSpPr>
        <p:spPr>
          <a:xfrm>
            <a:off x="971313" y="1633058"/>
            <a:ext cx="3060756" cy="3591884"/>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636363"/>
              </a:buClr>
              <a:buSzPts val="1200"/>
              <a:buFont typeface="Arial"/>
              <a:buNone/>
              <a:defRPr b="0" i="0" sz="1200" u="none" cap="none" strike="noStrike">
                <a:solidFill>
                  <a:srgbClr val="636363"/>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 Layout">
  <p:cSld name="2_Image Layout">
    <p:spTree>
      <p:nvGrpSpPr>
        <p:cNvPr id="20" name="Shape 20"/>
        <p:cNvGrpSpPr/>
        <p:nvPr/>
      </p:nvGrpSpPr>
      <p:grpSpPr>
        <a:xfrm>
          <a:off x="0" y="0"/>
          <a:ext cx="0" cy="0"/>
          <a:chOff x="0" y="0"/>
          <a:chExt cx="0" cy="0"/>
        </a:xfrm>
      </p:grpSpPr>
      <p:sp>
        <p:nvSpPr>
          <p:cNvPr id="21" name="Google Shape;21;p8"/>
          <p:cNvSpPr/>
          <p:nvPr>
            <p:ph idx="2" type="pic"/>
          </p:nvPr>
        </p:nvSpPr>
        <p:spPr>
          <a:xfrm>
            <a:off x="6587381" y="3577044"/>
            <a:ext cx="3100540" cy="310054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2" name="Google Shape;22;p8"/>
          <p:cNvSpPr/>
          <p:nvPr>
            <p:ph idx="3" type="pic"/>
          </p:nvPr>
        </p:nvSpPr>
        <p:spPr>
          <a:xfrm>
            <a:off x="6587381" y="204021"/>
            <a:ext cx="3100540" cy="310054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3" name="Google Shape;23;p8"/>
          <p:cNvSpPr/>
          <p:nvPr>
            <p:ph idx="4" type="pic"/>
          </p:nvPr>
        </p:nvSpPr>
        <p:spPr>
          <a:xfrm>
            <a:off x="8420748" y="1890533"/>
            <a:ext cx="3100541" cy="310054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24" name="Shape 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bg>
      <p:bgPr>
        <a:solidFill>
          <a:schemeClr val="lt1"/>
        </a:solidFill>
      </p:bgPr>
    </p:bg>
    <p:spTree>
      <p:nvGrpSpPr>
        <p:cNvPr id="25" name="Shape 2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 slide layout">
  <p:cSld name="5_Image slide layout">
    <p:spTree>
      <p:nvGrpSpPr>
        <p:cNvPr id="26" name="Shape 26"/>
        <p:cNvGrpSpPr/>
        <p:nvPr/>
      </p:nvGrpSpPr>
      <p:grpSpPr>
        <a:xfrm>
          <a:off x="0" y="0"/>
          <a:ext cx="0" cy="0"/>
          <a:chOff x="0" y="0"/>
          <a:chExt cx="0" cy="0"/>
        </a:xfrm>
      </p:grpSpPr>
      <p:sp>
        <p:nvSpPr>
          <p:cNvPr id="27" name="Google Shape;27;p11"/>
          <p:cNvSpPr/>
          <p:nvPr/>
        </p:nvSpPr>
        <p:spPr>
          <a:xfrm>
            <a:off x="0" y="2253343"/>
            <a:ext cx="12192000" cy="23513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p11"/>
          <p:cNvSpPr/>
          <p:nvPr>
            <p:ph idx="2" type="pic"/>
          </p:nvPr>
        </p:nvSpPr>
        <p:spPr>
          <a:xfrm>
            <a:off x="1088571" y="1580606"/>
            <a:ext cx="9945150" cy="3696788"/>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636363"/>
              </a:buClr>
              <a:buSzPts val="1200"/>
              <a:buFont typeface="Arial"/>
              <a:buNone/>
              <a:defRPr b="0" i="0" sz="1200" u="none" cap="none" strike="noStrike">
                <a:solidFill>
                  <a:srgbClr val="636363"/>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21" Type="http://schemas.openxmlformats.org/officeDocument/2006/relationships/theme" Target="../theme/theme3.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free-powerpoint-templates-design.com/" TargetMode="External"/><Relationship Id="rId4" Type="http://schemas.openxmlformats.org/officeDocument/2006/relationships/hyperlink" Target="http://www.free-powerpoint-templates-desig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github.com/kcbemiss/RegisU_MSDS696_ClusteringAndLinearRegressionWithRealEstateData" TargetMode="External"/><Relationship Id="rId4" Type="http://schemas.openxmlformats.org/officeDocument/2006/relationships/hyperlink" Target="https://public.tableau.com/profile/kimberly.bemiss#!/vizhome/ClusteringandLinearRegressionwithRealEstateData/AssessorsData_Story?publish=yes" TargetMode="External"/><Relationship Id="rId5"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becominghuman.ai/clustering-real-estate-data-594894e24484" TargetMode="External"/><Relationship Id="rId4" Type="http://schemas.openxmlformats.org/officeDocument/2006/relationships/hyperlink" Target="https://data4help.medium.com/introduction-end-to-end-machine-learning-for-real-estate-price-prediction-556beb2d0475" TargetMode="External"/><Relationship Id="rId5" Type="http://schemas.openxmlformats.org/officeDocument/2006/relationships/hyperlink" Target="https://www.douglas.co.us/assessor/data-downloads/" TargetMode="External"/><Relationship Id="rId6" Type="http://schemas.openxmlformats.org/officeDocument/2006/relationships/hyperlink" Target="https://towardsdatascience.com/5-ways-to-apply-data-science-to-real-estate-e18cdcd0c1a6" TargetMode="External"/><Relationship Id="rId7" Type="http://schemas.openxmlformats.org/officeDocument/2006/relationships/hyperlink" Target="https://scikit-learn.org/stable/modules/generated/sklearn.metrics.precision_recall_fscore_support.html#sklearn.metrics.precision_recall_fscore_suppor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douglas.co.us/assessor/data-downloa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5">
            <a:hlinkClick r:id="rId3"/>
          </p:cNvPr>
          <p:cNvSpPr txBox="1"/>
          <p:nvPr/>
        </p:nvSpPr>
        <p:spPr>
          <a:xfrm>
            <a:off x="5731765" y="6467568"/>
            <a:ext cx="5939897" cy="2462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000" u="sng" cap="none" strike="noStrike">
                <a:solidFill>
                  <a:schemeClr val="lt1"/>
                </a:solidFill>
                <a:latin typeface="Calibri"/>
                <a:ea typeface="Calibri"/>
                <a:cs typeface="Calibri"/>
                <a:sym typeface="Calibri"/>
                <a:hlinkClick r:id="rId4">
                  <a:extLst>
                    <a:ext uri="{A12FA001-AC4F-418D-AE19-62706E023703}">
                      <ahyp:hlinkClr val="tx"/>
                    </a:ext>
                  </a:extLst>
                </a:hlinkClick>
              </a:rPr>
              <a:t>http://www.free-powerpoint-templates-design.com</a:t>
            </a:r>
            <a:endParaRPr b="0" i="0" sz="1000" u="none" cap="none" strike="noStrike">
              <a:solidFill>
                <a:schemeClr val="lt1"/>
              </a:solidFill>
              <a:latin typeface="Calibri"/>
              <a:ea typeface="Calibri"/>
              <a:cs typeface="Calibri"/>
              <a:sym typeface="Calibri"/>
            </a:endParaRPr>
          </a:p>
        </p:txBody>
      </p:sp>
      <p:sp>
        <p:nvSpPr>
          <p:cNvPr id="75" name="Google Shape;75;p25"/>
          <p:cNvSpPr txBox="1"/>
          <p:nvPr/>
        </p:nvSpPr>
        <p:spPr>
          <a:xfrm>
            <a:off x="3783700" y="3671025"/>
            <a:ext cx="82662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Calibri"/>
                <a:ea typeface="Calibri"/>
                <a:cs typeface="Calibri"/>
                <a:sym typeface="Calibri"/>
              </a:rPr>
              <a:t>MSDS 696: Practicum Project </a:t>
            </a:r>
            <a:endParaRPr b="0" i="0" sz="5400" u="none" cap="none" strike="noStrike">
              <a:solidFill>
                <a:schemeClr val="lt1"/>
              </a:solidFill>
              <a:latin typeface="Calibri"/>
              <a:ea typeface="Calibri"/>
              <a:cs typeface="Calibri"/>
              <a:sym typeface="Calibri"/>
            </a:endParaRPr>
          </a:p>
        </p:txBody>
      </p:sp>
      <p:sp>
        <p:nvSpPr>
          <p:cNvPr id="76" name="Google Shape;76;p25"/>
          <p:cNvSpPr txBox="1"/>
          <p:nvPr/>
        </p:nvSpPr>
        <p:spPr>
          <a:xfrm>
            <a:off x="5731413" y="4594429"/>
            <a:ext cx="5940600" cy="338700"/>
          </a:xfrm>
          <a:prstGeom prst="rect">
            <a:avLst/>
          </a:prstGeom>
          <a:noFill/>
          <a:ln>
            <a:noFill/>
          </a:ln>
        </p:spPr>
        <p:txBody>
          <a:bodyPr anchorCtr="0" anchor="ctr"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lang="en-US" sz="1600">
                <a:solidFill>
                  <a:schemeClr val="lt1"/>
                </a:solidFill>
              </a:rPr>
              <a:t>Cluster Analysis of Real Estate in Douglas County Colorado</a:t>
            </a:r>
            <a:endParaRPr b="0" i="0" sz="1867" u="none" cap="none" strike="noStrike">
              <a:solidFill>
                <a:schemeClr val="lt1"/>
              </a:solidFill>
              <a:latin typeface="Calibri"/>
              <a:ea typeface="Calibri"/>
              <a:cs typeface="Calibri"/>
              <a:sym typeface="Calibri"/>
            </a:endParaRPr>
          </a:p>
        </p:txBody>
      </p:sp>
      <p:sp>
        <p:nvSpPr>
          <p:cNvPr id="77" name="Google Shape;77;p25"/>
          <p:cNvSpPr txBox="1"/>
          <p:nvPr/>
        </p:nvSpPr>
        <p:spPr>
          <a:xfrm>
            <a:off x="5851563" y="5058554"/>
            <a:ext cx="5940600" cy="831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None/>
            </a:pPr>
            <a:r>
              <a:rPr lang="en-US" sz="1600">
                <a:solidFill>
                  <a:schemeClr val="lt1"/>
                </a:solidFill>
              </a:rPr>
              <a:t>Kimberly Bemiss</a:t>
            </a:r>
            <a:endParaRPr sz="1600">
              <a:solidFill>
                <a:schemeClr val="lt1"/>
              </a:solidFill>
            </a:endParaRPr>
          </a:p>
          <a:p>
            <a:pPr indent="0" lvl="0" marL="0" rtl="0" algn="l">
              <a:lnSpc>
                <a:spcPct val="100000"/>
              </a:lnSpc>
              <a:spcBef>
                <a:spcPts val="0"/>
              </a:spcBef>
              <a:spcAft>
                <a:spcPts val="0"/>
              </a:spcAft>
              <a:buNone/>
            </a:pPr>
            <a:r>
              <a:rPr lang="en-US" sz="1600">
                <a:solidFill>
                  <a:schemeClr val="lt1"/>
                </a:solidFill>
              </a:rPr>
              <a:t>Regis University - MSDS Program</a:t>
            </a:r>
            <a:endParaRPr sz="1600">
              <a:solidFill>
                <a:schemeClr val="lt1"/>
              </a:solidFill>
            </a:endParaRPr>
          </a:p>
          <a:p>
            <a:pPr indent="0" lvl="0" marL="0" rtl="0" algn="l">
              <a:lnSpc>
                <a:spcPct val="100000"/>
              </a:lnSpc>
              <a:spcBef>
                <a:spcPts val="0"/>
              </a:spcBef>
              <a:spcAft>
                <a:spcPts val="0"/>
              </a:spcAft>
              <a:buNone/>
            </a:pPr>
            <a:r>
              <a:rPr lang="en-US" sz="1600">
                <a:solidFill>
                  <a:schemeClr val="lt1"/>
                </a:solidFill>
              </a:rPr>
              <a:t>Spring 2020</a:t>
            </a:r>
            <a:endParaRPr sz="1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nvSpPr>
        <p:spPr>
          <a:xfrm>
            <a:off x="600377" y="198700"/>
            <a:ext cx="9060000" cy="769500"/>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i="1" lang="en-US" sz="3200">
                <a:solidFill>
                  <a:srgbClr val="444444"/>
                </a:solidFill>
              </a:rPr>
              <a:t>Principal Component Analysis</a:t>
            </a:r>
            <a:r>
              <a:rPr b="1" i="1" lang="en-US" sz="4400">
                <a:solidFill>
                  <a:srgbClr val="444444"/>
                </a:solidFill>
              </a:rPr>
              <a:t> </a:t>
            </a:r>
            <a:endParaRPr/>
          </a:p>
        </p:txBody>
      </p:sp>
      <p:sp>
        <p:nvSpPr>
          <p:cNvPr id="203" name="Google Shape;203;p34"/>
          <p:cNvSpPr txBox="1"/>
          <p:nvPr/>
        </p:nvSpPr>
        <p:spPr>
          <a:xfrm>
            <a:off x="1198248" y="863450"/>
            <a:ext cx="9615300" cy="585000"/>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i="1" lang="en-US" sz="3200">
                <a:solidFill>
                  <a:srgbClr val="444444"/>
                </a:solidFill>
              </a:rPr>
              <a:t>PCA - Dimension Reduction</a:t>
            </a:r>
            <a:endParaRPr b="1" i="1" sz="3200">
              <a:solidFill>
                <a:srgbClr val="444444"/>
              </a:solidFill>
              <a:latin typeface="Arial"/>
              <a:ea typeface="Arial"/>
              <a:cs typeface="Arial"/>
              <a:sym typeface="Arial"/>
            </a:endParaRPr>
          </a:p>
        </p:txBody>
      </p:sp>
      <p:sp>
        <p:nvSpPr>
          <p:cNvPr id="204" name="Google Shape;204;p34"/>
          <p:cNvSpPr txBox="1"/>
          <p:nvPr/>
        </p:nvSpPr>
        <p:spPr>
          <a:xfrm>
            <a:off x="7960312" y="6113304"/>
            <a:ext cx="3557700" cy="461700"/>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i="1" lang="en-US" sz="1200">
                <a:solidFill>
                  <a:schemeClr val="dk1"/>
                </a:solidFill>
                <a:latin typeface="Arial"/>
                <a:ea typeface="Arial"/>
                <a:cs typeface="Arial"/>
                <a:sym typeface="Arial"/>
              </a:rPr>
              <a:t>LOREM IPSUM DOLOR SIT AMET, CU USU</a:t>
            </a:r>
            <a:r>
              <a:rPr i="1" lang="en-US" sz="1200">
                <a:solidFill>
                  <a:schemeClr val="dk1"/>
                </a:solidFill>
                <a:latin typeface="Arial"/>
                <a:ea typeface="Arial"/>
                <a:cs typeface="Arial"/>
                <a:sym typeface="Arial"/>
              </a:rPr>
              <a:t> A</a:t>
            </a:r>
            <a:r>
              <a:rPr i="1" lang="en-US" sz="1200">
                <a:solidFill>
                  <a:schemeClr val="dk1"/>
                </a:solidFill>
                <a:latin typeface="Arial"/>
                <a:ea typeface="Arial"/>
                <a:cs typeface="Arial"/>
                <a:sym typeface="Arial"/>
              </a:rPr>
              <a:t>GAM INTEGRE IMPEDIT.</a:t>
            </a:r>
            <a:endParaRPr i="1" sz="1200">
              <a:solidFill>
                <a:schemeClr val="dk1"/>
              </a:solidFill>
              <a:latin typeface="Arial"/>
              <a:ea typeface="Arial"/>
              <a:cs typeface="Arial"/>
              <a:sym typeface="Arial"/>
            </a:endParaRPr>
          </a:p>
        </p:txBody>
      </p:sp>
      <p:sp>
        <p:nvSpPr>
          <p:cNvPr id="205" name="Google Shape;205;p34"/>
          <p:cNvSpPr txBox="1"/>
          <p:nvPr/>
        </p:nvSpPr>
        <p:spPr>
          <a:xfrm>
            <a:off x="7960311" y="5509557"/>
            <a:ext cx="3557700" cy="585000"/>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i="1" lang="en-US" sz="1600">
                <a:solidFill>
                  <a:schemeClr val="accent2"/>
                </a:solidFill>
                <a:latin typeface="Arial"/>
                <a:ea typeface="Arial"/>
                <a:cs typeface="Arial"/>
                <a:sym typeface="Arial"/>
              </a:rPr>
              <a:t>LOREM IPSUM DOLOR SIT AMET,</a:t>
            </a:r>
            <a:endParaRPr/>
          </a:p>
          <a:p>
            <a:pPr indent="0" lvl="0" marL="0" marR="0" rtl="0" algn="r">
              <a:spcBef>
                <a:spcPts val="0"/>
              </a:spcBef>
              <a:spcAft>
                <a:spcPts val="0"/>
              </a:spcAft>
              <a:buNone/>
            </a:pPr>
            <a:r>
              <a:rPr i="1" lang="en-US" sz="1600">
                <a:solidFill>
                  <a:schemeClr val="accent2"/>
                </a:solidFill>
                <a:latin typeface="Arial"/>
                <a:ea typeface="Arial"/>
                <a:cs typeface="Arial"/>
                <a:sym typeface="Arial"/>
              </a:rPr>
              <a:t>CU USU AGAM INTEGRE IMPEDIT.</a:t>
            </a:r>
            <a:endParaRPr i="1" sz="1600">
              <a:solidFill>
                <a:schemeClr val="accent2"/>
              </a:solidFill>
              <a:latin typeface="Arial"/>
              <a:ea typeface="Arial"/>
              <a:cs typeface="Arial"/>
              <a:sym typeface="Arial"/>
            </a:endParaRPr>
          </a:p>
        </p:txBody>
      </p:sp>
      <p:sp>
        <p:nvSpPr>
          <p:cNvPr id="206" name="Google Shape;206;p34"/>
          <p:cNvSpPr/>
          <p:nvPr>
            <p:ph idx="2" type="pic"/>
          </p:nvPr>
        </p:nvSpPr>
        <p:spPr>
          <a:xfrm>
            <a:off x="1088571" y="1580606"/>
            <a:ext cx="9945000" cy="3696900"/>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sp>
        <p:nvSpPr>
          <p:cNvPr id="207" name="Google Shape;207;p34"/>
          <p:cNvSpPr/>
          <p:nvPr/>
        </p:nvSpPr>
        <p:spPr>
          <a:xfrm>
            <a:off x="1085450" y="1588700"/>
            <a:ext cx="9945000" cy="36888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4"/>
          <p:cNvPicPr preferRelativeResize="0"/>
          <p:nvPr/>
        </p:nvPicPr>
        <p:blipFill>
          <a:blip r:embed="rId3">
            <a:alphaModFix/>
          </a:blip>
          <a:stretch>
            <a:fillRect/>
          </a:stretch>
        </p:blipFill>
        <p:spPr>
          <a:xfrm>
            <a:off x="7462116" y="1630550"/>
            <a:ext cx="4554059" cy="3696900"/>
          </a:xfrm>
          <a:prstGeom prst="rect">
            <a:avLst/>
          </a:prstGeom>
          <a:noFill/>
          <a:ln>
            <a:noFill/>
          </a:ln>
        </p:spPr>
      </p:pic>
      <p:pic>
        <p:nvPicPr>
          <p:cNvPr id="209" name="Google Shape;209;p34"/>
          <p:cNvPicPr preferRelativeResize="0"/>
          <p:nvPr/>
        </p:nvPicPr>
        <p:blipFill>
          <a:blip r:embed="rId4">
            <a:alphaModFix/>
          </a:blip>
          <a:stretch>
            <a:fillRect/>
          </a:stretch>
        </p:blipFill>
        <p:spPr>
          <a:xfrm>
            <a:off x="432025" y="2146275"/>
            <a:ext cx="6912725" cy="264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PCA</a:t>
            </a:r>
            <a:endParaRPr/>
          </a:p>
        </p:txBody>
      </p:sp>
      <p:sp>
        <p:nvSpPr>
          <p:cNvPr id="217" name="Google Shape;217;p35"/>
          <p:cNvSpPr txBox="1"/>
          <p:nvPr/>
        </p:nvSpPr>
        <p:spPr>
          <a:xfrm>
            <a:off x="137675" y="2420400"/>
            <a:ext cx="7119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Pair Plot did not show any </a:t>
            </a:r>
            <a:r>
              <a:rPr lang="en-US"/>
              <a:t>distinctive</a:t>
            </a:r>
            <a:r>
              <a:rPr lang="en-US"/>
              <a:t> clusters, but did show a number of linear relationships.</a:t>
            </a:r>
            <a:endParaRPr/>
          </a:p>
          <a:p>
            <a:pPr indent="-317500" lvl="0" marL="457200" rtl="0" algn="l">
              <a:spcBef>
                <a:spcPts val="0"/>
              </a:spcBef>
              <a:spcAft>
                <a:spcPts val="0"/>
              </a:spcAft>
              <a:buSzPts val="1400"/>
              <a:buChar char="-"/>
            </a:pPr>
            <a:r>
              <a:rPr lang="en-US"/>
              <a:t>Heat maps were used to determine which features had the most </a:t>
            </a:r>
            <a:r>
              <a:rPr lang="en-US"/>
              <a:t>effect</a:t>
            </a:r>
            <a:r>
              <a:rPr lang="en-US"/>
              <a:t> on the PCA components.</a:t>
            </a:r>
            <a:endParaRPr/>
          </a:p>
        </p:txBody>
      </p:sp>
      <p:pic>
        <p:nvPicPr>
          <p:cNvPr id="218" name="Google Shape;218;p35"/>
          <p:cNvPicPr preferRelativeResize="0"/>
          <p:nvPr/>
        </p:nvPicPr>
        <p:blipFill>
          <a:blip r:embed="rId3">
            <a:alphaModFix/>
          </a:blip>
          <a:stretch>
            <a:fillRect/>
          </a:stretch>
        </p:blipFill>
        <p:spPr>
          <a:xfrm>
            <a:off x="7482550" y="2245725"/>
            <a:ext cx="4404652" cy="4404652"/>
          </a:xfrm>
          <a:prstGeom prst="rect">
            <a:avLst/>
          </a:prstGeom>
          <a:noFill/>
          <a:ln>
            <a:noFill/>
          </a:ln>
        </p:spPr>
      </p:pic>
      <p:pic>
        <p:nvPicPr>
          <p:cNvPr id="219" name="Google Shape;219;p35"/>
          <p:cNvPicPr preferRelativeResize="0"/>
          <p:nvPr/>
        </p:nvPicPr>
        <p:blipFill>
          <a:blip r:embed="rId4">
            <a:alphaModFix/>
          </a:blip>
          <a:stretch>
            <a:fillRect/>
          </a:stretch>
        </p:blipFill>
        <p:spPr>
          <a:xfrm>
            <a:off x="108750" y="3584800"/>
            <a:ext cx="7177750" cy="3065583"/>
          </a:xfrm>
          <a:prstGeom prst="rect">
            <a:avLst/>
          </a:prstGeom>
          <a:noFill/>
          <a:ln>
            <a:noFill/>
          </a:ln>
        </p:spPr>
      </p:pic>
      <p:sp>
        <p:nvSpPr>
          <p:cNvPr id="220" name="Google Shape;220;p35"/>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Pair Plot and Heat Map</a:t>
            </a:r>
            <a:endParaRPr b="1">
              <a:solidFill>
                <a:schemeClr val="lt1"/>
              </a:solidFill>
            </a:endParaRPr>
          </a:p>
          <a:p>
            <a:pPr indent="0" lvl="0" marL="0" rtl="0" algn="l">
              <a:spcBef>
                <a:spcPts val="0"/>
              </a:spcBef>
              <a:spcAft>
                <a:spcPts val="0"/>
              </a:spcAft>
              <a:buNone/>
            </a:pPr>
            <a:r>
              <a:t/>
            </a:r>
            <a:endParaRPr b="1">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6"/>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Unsupervised Clustering</a:t>
            </a:r>
            <a:endParaRPr/>
          </a:p>
        </p:txBody>
      </p:sp>
      <p:sp>
        <p:nvSpPr>
          <p:cNvPr id="228" name="Google Shape;228;p36"/>
          <p:cNvSpPr txBox="1"/>
          <p:nvPr/>
        </p:nvSpPr>
        <p:spPr>
          <a:xfrm>
            <a:off x="137675" y="2420400"/>
            <a:ext cx="7119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Elbow Method identified 8 Clusters</a:t>
            </a:r>
            <a:endParaRPr/>
          </a:p>
          <a:p>
            <a:pPr indent="-317500" lvl="0" marL="457200" rtl="0" algn="l">
              <a:spcBef>
                <a:spcPts val="0"/>
              </a:spcBef>
              <a:spcAft>
                <a:spcPts val="0"/>
              </a:spcAft>
              <a:buSzPts val="1400"/>
              <a:buChar char="-"/>
            </a:pPr>
            <a:r>
              <a:rPr lang="en-US"/>
              <a:t>Performance:  Silhouette of 0.20, DBI of 1.13 (clusters, overlap, some density)</a:t>
            </a:r>
            <a:endParaRPr/>
          </a:p>
          <a:p>
            <a:pPr indent="0" lvl="0" marL="457200" rtl="0" algn="l">
              <a:spcBef>
                <a:spcPts val="0"/>
              </a:spcBef>
              <a:spcAft>
                <a:spcPts val="0"/>
              </a:spcAft>
              <a:buNone/>
            </a:pPr>
            <a:r>
              <a:t/>
            </a:r>
            <a:endParaRPr/>
          </a:p>
        </p:txBody>
      </p:sp>
      <p:sp>
        <p:nvSpPr>
          <p:cNvPr id="229" name="Google Shape;229;p36"/>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K-Means</a:t>
            </a:r>
            <a:endParaRPr b="1">
              <a:solidFill>
                <a:schemeClr val="lt1"/>
              </a:solidFill>
            </a:endParaRPr>
          </a:p>
          <a:p>
            <a:pPr indent="0" lvl="0" marL="0" rtl="0" algn="l">
              <a:spcBef>
                <a:spcPts val="0"/>
              </a:spcBef>
              <a:spcAft>
                <a:spcPts val="0"/>
              </a:spcAft>
              <a:buNone/>
            </a:pPr>
            <a:r>
              <a:t/>
            </a:r>
            <a:endParaRPr b="1">
              <a:solidFill>
                <a:schemeClr val="lt1"/>
              </a:solidFill>
            </a:endParaRPr>
          </a:p>
        </p:txBody>
      </p:sp>
      <p:pic>
        <p:nvPicPr>
          <p:cNvPr id="230" name="Google Shape;230;p36"/>
          <p:cNvPicPr preferRelativeResize="0"/>
          <p:nvPr/>
        </p:nvPicPr>
        <p:blipFill>
          <a:blip r:embed="rId3">
            <a:alphaModFix/>
          </a:blip>
          <a:stretch>
            <a:fillRect/>
          </a:stretch>
        </p:blipFill>
        <p:spPr>
          <a:xfrm>
            <a:off x="2946481" y="3036000"/>
            <a:ext cx="4536068" cy="3646500"/>
          </a:xfrm>
          <a:prstGeom prst="rect">
            <a:avLst/>
          </a:prstGeom>
          <a:noFill/>
          <a:ln>
            <a:noFill/>
          </a:ln>
        </p:spPr>
      </p:pic>
      <p:pic>
        <p:nvPicPr>
          <p:cNvPr id="231" name="Google Shape;231;p36"/>
          <p:cNvPicPr preferRelativeResize="0"/>
          <p:nvPr/>
        </p:nvPicPr>
        <p:blipFill>
          <a:blip r:embed="rId4">
            <a:alphaModFix/>
          </a:blip>
          <a:stretch>
            <a:fillRect/>
          </a:stretch>
        </p:blipFill>
        <p:spPr>
          <a:xfrm>
            <a:off x="7646350" y="2194375"/>
            <a:ext cx="4536075" cy="4460802"/>
          </a:xfrm>
          <a:prstGeom prst="rect">
            <a:avLst/>
          </a:prstGeom>
          <a:noFill/>
          <a:ln>
            <a:noFill/>
          </a:ln>
        </p:spPr>
      </p:pic>
      <p:pic>
        <p:nvPicPr>
          <p:cNvPr id="232" name="Google Shape;232;p36"/>
          <p:cNvPicPr preferRelativeResize="0"/>
          <p:nvPr/>
        </p:nvPicPr>
        <p:blipFill>
          <a:blip r:embed="rId5">
            <a:alphaModFix/>
          </a:blip>
          <a:stretch>
            <a:fillRect/>
          </a:stretch>
        </p:blipFill>
        <p:spPr>
          <a:xfrm>
            <a:off x="349750" y="3036000"/>
            <a:ext cx="2432925" cy="131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7"/>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Unsupervised Clustering</a:t>
            </a:r>
            <a:endParaRPr/>
          </a:p>
        </p:txBody>
      </p:sp>
      <p:sp>
        <p:nvSpPr>
          <p:cNvPr id="240" name="Google Shape;240;p37"/>
          <p:cNvSpPr txBox="1"/>
          <p:nvPr/>
        </p:nvSpPr>
        <p:spPr>
          <a:xfrm>
            <a:off x="137675" y="2420400"/>
            <a:ext cx="7119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Dendrogram</a:t>
            </a:r>
            <a:r>
              <a:rPr lang="en-US"/>
              <a:t> identified 4 Clusters</a:t>
            </a:r>
            <a:endParaRPr/>
          </a:p>
          <a:p>
            <a:pPr indent="-317500" lvl="0" marL="457200" rtl="0" algn="l">
              <a:spcBef>
                <a:spcPts val="0"/>
              </a:spcBef>
              <a:spcAft>
                <a:spcPts val="0"/>
              </a:spcAft>
              <a:buSzPts val="1400"/>
              <a:buChar char="-"/>
            </a:pPr>
            <a:r>
              <a:rPr lang="en-US"/>
              <a:t>Performance:  Silhouette of 0.24, DBI of 1.12 (clusters, overlap, some density)</a:t>
            </a:r>
            <a:endParaRPr/>
          </a:p>
          <a:p>
            <a:pPr indent="0" lvl="0" marL="457200" rtl="0" algn="l">
              <a:spcBef>
                <a:spcPts val="0"/>
              </a:spcBef>
              <a:spcAft>
                <a:spcPts val="0"/>
              </a:spcAft>
              <a:buNone/>
            </a:pPr>
            <a:r>
              <a:t/>
            </a:r>
            <a:endParaRPr/>
          </a:p>
        </p:txBody>
      </p:sp>
      <p:sp>
        <p:nvSpPr>
          <p:cNvPr id="241" name="Google Shape;241;p37"/>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Hierarchical Agglomerative Clustering (HAC)</a:t>
            </a:r>
            <a:endParaRPr b="1">
              <a:solidFill>
                <a:schemeClr val="lt1"/>
              </a:solidFill>
            </a:endParaRPr>
          </a:p>
          <a:p>
            <a:pPr indent="0" lvl="0" marL="0" rtl="0" algn="l">
              <a:spcBef>
                <a:spcPts val="0"/>
              </a:spcBef>
              <a:spcAft>
                <a:spcPts val="0"/>
              </a:spcAft>
              <a:buNone/>
            </a:pPr>
            <a:r>
              <a:t/>
            </a:r>
            <a:endParaRPr b="1">
              <a:solidFill>
                <a:schemeClr val="lt1"/>
              </a:solidFill>
            </a:endParaRPr>
          </a:p>
        </p:txBody>
      </p:sp>
      <p:pic>
        <p:nvPicPr>
          <p:cNvPr id="242" name="Google Shape;242;p37"/>
          <p:cNvPicPr preferRelativeResize="0"/>
          <p:nvPr/>
        </p:nvPicPr>
        <p:blipFill>
          <a:blip r:embed="rId3">
            <a:alphaModFix/>
          </a:blip>
          <a:stretch>
            <a:fillRect/>
          </a:stretch>
        </p:blipFill>
        <p:spPr>
          <a:xfrm>
            <a:off x="492925" y="4170825"/>
            <a:ext cx="4386100" cy="2471475"/>
          </a:xfrm>
          <a:prstGeom prst="rect">
            <a:avLst/>
          </a:prstGeom>
          <a:noFill/>
          <a:ln>
            <a:noFill/>
          </a:ln>
        </p:spPr>
      </p:pic>
      <p:pic>
        <p:nvPicPr>
          <p:cNvPr id="243" name="Google Shape;243;p37"/>
          <p:cNvPicPr preferRelativeResize="0"/>
          <p:nvPr/>
        </p:nvPicPr>
        <p:blipFill>
          <a:blip r:embed="rId4">
            <a:alphaModFix/>
          </a:blip>
          <a:stretch>
            <a:fillRect/>
          </a:stretch>
        </p:blipFill>
        <p:spPr>
          <a:xfrm>
            <a:off x="6764350" y="2502525"/>
            <a:ext cx="4841075" cy="3891700"/>
          </a:xfrm>
          <a:prstGeom prst="rect">
            <a:avLst/>
          </a:prstGeom>
          <a:noFill/>
          <a:ln>
            <a:noFill/>
          </a:ln>
        </p:spPr>
      </p:pic>
      <p:pic>
        <p:nvPicPr>
          <p:cNvPr id="244" name="Google Shape;244;p37"/>
          <p:cNvPicPr preferRelativeResize="0"/>
          <p:nvPr/>
        </p:nvPicPr>
        <p:blipFill>
          <a:blip r:embed="rId5">
            <a:alphaModFix/>
          </a:blip>
          <a:stretch>
            <a:fillRect/>
          </a:stretch>
        </p:blipFill>
        <p:spPr>
          <a:xfrm>
            <a:off x="650800" y="2974125"/>
            <a:ext cx="3771607" cy="109135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8"/>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Unsupervised Clustering</a:t>
            </a:r>
            <a:endParaRPr/>
          </a:p>
        </p:txBody>
      </p:sp>
      <p:sp>
        <p:nvSpPr>
          <p:cNvPr id="252" name="Google Shape;252;p38"/>
          <p:cNvSpPr txBox="1"/>
          <p:nvPr/>
        </p:nvSpPr>
        <p:spPr>
          <a:xfrm>
            <a:off x="137675" y="2420400"/>
            <a:ext cx="7119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K-Distance graph to choose epsilon (2),  8 Clusters</a:t>
            </a:r>
            <a:endParaRPr/>
          </a:p>
          <a:p>
            <a:pPr indent="-317500" lvl="0" marL="457200" rtl="0" algn="l">
              <a:spcBef>
                <a:spcPts val="0"/>
              </a:spcBef>
              <a:spcAft>
                <a:spcPts val="0"/>
              </a:spcAft>
              <a:buSzPts val="1400"/>
              <a:buChar char="-"/>
            </a:pPr>
            <a:r>
              <a:rPr lang="en-US"/>
              <a:t>Performance:  Silhouette of 0.36, DBI of 1.48 (clusters, overlap, some density)</a:t>
            </a:r>
            <a:endParaRPr/>
          </a:p>
          <a:p>
            <a:pPr indent="0" lvl="0" marL="457200" rtl="0" algn="l">
              <a:spcBef>
                <a:spcPts val="0"/>
              </a:spcBef>
              <a:spcAft>
                <a:spcPts val="0"/>
              </a:spcAft>
              <a:buNone/>
            </a:pPr>
            <a:r>
              <a:t/>
            </a:r>
            <a:endParaRPr/>
          </a:p>
        </p:txBody>
      </p:sp>
      <p:sp>
        <p:nvSpPr>
          <p:cNvPr id="253" name="Google Shape;253;p38"/>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DBSCAN</a:t>
            </a:r>
            <a:endParaRPr b="1">
              <a:solidFill>
                <a:schemeClr val="lt1"/>
              </a:solidFill>
            </a:endParaRPr>
          </a:p>
          <a:p>
            <a:pPr indent="0" lvl="0" marL="0" rtl="0" algn="l">
              <a:spcBef>
                <a:spcPts val="0"/>
              </a:spcBef>
              <a:spcAft>
                <a:spcPts val="0"/>
              </a:spcAft>
              <a:buNone/>
            </a:pPr>
            <a:r>
              <a:t/>
            </a:r>
            <a:endParaRPr b="1">
              <a:solidFill>
                <a:schemeClr val="lt1"/>
              </a:solidFill>
            </a:endParaRPr>
          </a:p>
        </p:txBody>
      </p:sp>
      <p:pic>
        <p:nvPicPr>
          <p:cNvPr id="254" name="Google Shape;254;p38"/>
          <p:cNvPicPr preferRelativeResize="0"/>
          <p:nvPr/>
        </p:nvPicPr>
        <p:blipFill>
          <a:blip r:embed="rId3">
            <a:alphaModFix/>
          </a:blip>
          <a:stretch>
            <a:fillRect/>
          </a:stretch>
        </p:blipFill>
        <p:spPr>
          <a:xfrm>
            <a:off x="3604625" y="3118175"/>
            <a:ext cx="4030326" cy="3148487"/>
          </a:xfrm>
          <a:prstGeom prst="rect">
            <a:avLst/>
          </a:prstGeom>
          <a:noFill/>
          <a:ln>
            <a:noFill/>
          </a:ln>
        </p:spPr>
      </p:pic>
      <p:pic>
        <p:nvPicPr>
          <p:cNvPr id="255" name="Google Shape;255;p38"/>
          <p:cNvPicPr preferRelativeResize="0"/>
          <p:nvPr/>
        </p:nvPicPr>
        <p:blipFill>
          <a:blip r:embed="rId4">
            <a:alphaModFix/>
          </a:blip>
          <a:stretch>
            <a:fillRect/>
          </a:stretch>
        </p:blipFill>
        <p:spPr>
          <a:xfrm>
            <a:off x="7634950" y="1614200"/>
            <a:ext cx="4404650" cy="4841262"/>
          </a:xfrm>
          <a:prstGeom prst="rect">
            <a:avLst/>
          </a:prstGeom>
          <a:noFill/>
          <a:ln>
            <a:noFill/>
          </a:ln>
        </p:spPr>
      </p:pic>
      <p:pic>
        <p:nvPicPr>
          <p:cNvPr id="256" name="Google Shape;256;p38"/>
          <p:cNvPicPr preferRelativeResize="0"/>
          <p:nvPr/>
        </p:nvPicPr>
        <p:blipFill>
          <a:blip r:embed="rId5">
            <a:alphaModFix/>
          </a:blip>
          <a:stretch>
            <a:fillRect/>
          </a:stretch>
        </p:blipFill>
        <p:spPr>
          <a:xfrm>
            <a:off x="379350" y="3118175"/>
            <a:ext cx="1584300" cy="1941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9"/>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Unsupervised Clustering</a:t>
            </a:r>
            <a:endParaRPr/>
          </a:p>
        </p:txBody>
      </p:sp>
      <p:sp>
        <p:nvSpPr>
          <p:cNvPr id="264" name="Google Shape;264;p39"/>
          <p:cNvSpPr txBox="1"/>
          <p:nvPr/>
        </p:nvSpPr>
        <p:spPr>
          <a:xfrm>
            <a:off x="452650" y="2301975"/>
            <a:ext cx="7119900" cy="220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24292E"/>
                </a:solidFill>
                <a:highlight>
                  <a:srgbClr val="FFFFFF"/>
                </a:highlight>
              </a:rPr>
              <a:t>Silhouette: Closer to 1 the better</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US" sz="1200">
                <a:solidFill>
                  <a:srgbClr val="24292E"/>
                </a:solidFill>
                <a:highlight>
                  <a:srgbClr val="FFFFFF"/>
                </a:highlight>
              </a:rPr>
              <a:t>Best Method: DBSCAN_PCA</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US" sz="1200">
                <a:solidFill>
                  <a:srgbClr val="24292E"/>
                </a:solidFill>
                <a:highlight>
                  <a:srgbClr val="FFFFFF"/>
                </a:highlight>
              </a:rPr>
              <a:t>Calinski-Harabasz: The larger the score the better</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US" sz="1200">
                <a:solidFill>
                  <a:srgbClr val="24292E"/>
                </a:solidFill>
                <a:highlight>
                  <a:srgbClr val="FFFFFF"/>
                </a:highlight>
              </a:rPr>
              <a:t>Best Method: K-Means_PCA</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US" sz="1200">
                <a:solidFill>
                  <a:srgbClr val="24292E"/>
                </a:solidFill>
                <a:highlight>
                  <a:srgbClr val="FFFFFF"/>
                </a:highlight>
              </a:rPr>
              <a:t>Davies-Bouldin: The lower the score the better</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US" sz="1200">
                <a:solidFill>
                  <a:srgbClr val="24292E"/>
                </a:solidFill>
                <a:highlight>
                  <a:srgbClr val="FFFFFF"/>
                </a:highlight>
              </a:rPr>
              <a:t>Best MEthod: K-Means_PCA</a:t>
            </a:r>
            <a:endParaRPr/>
          </a:p>
        </p:txBody>
      </p:sp>
      <p:sp>
        <p:nvSpPr>
          <p:cNvPr id="265" name="Google Shape;265;p39"/>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Choose a Method</a:t>
            </a:r>
            <a:endParaRPr b="1">
              <a:solidFill>
                <a:schemeClr val="lt1"/>
              </a:solidFill>
            </a:endParaRPr>
          </a:p>
          <a:p>
            <a:pPr indent="0" lvl="0" marL="0" rtl="0" algn="l">
              <a:spcBef>
                <a:spcPts val="0"/>
              </a:spcBef>
              <a:spcAft>
                <a:spcPts val="0"/>
              </a:spcAft>
              <a:buNone/>
            </a:pPr>
            <a:r>
              <a:t/>
            </a:r>
            <a:endParaRPr b="1">
              <a:solidFill>
                <a:schemeClr val="lt1"/>
              </a:solidFill>
            </a:endParaRPr>
          </a:p>
        </p:txBody>
      </p:sp>
      <p:pic>
        <p:nvPicPr>
          <p:cNvPr id="266" name="Google Shape;266;p39"/>
          <p:cNvPicPr preferRelativeResize="0"/>
          <p:nvPr/>
        </p:nvPicPr>
        <p:blipFill>
          <a:blip r:embed="rId3">
            <a:alphaModFix/>
          </a:blip>
          <a:stretch>
            <a:fillRect/>
          </a:stretch>
        </p:blipFill>
        <p:spPr>
          <a:xfrm>
            <a:off x="452656" y="4705725"/>
            <a:ext cx="7569295" cy="1737850"/>
          </a:xfrm>
          <a:prstGeom prst="rect">
            <a:avLst/>
          </a:prstGeom>
          <a:noFill/>
          <a:ln>
            <a:noFill/>
          </a:ln>
        </p:spPr>
      </p:pic>
      <p:sp>
        <p:nvSpPr>
          <p:cNvPr id="267" name="Google Shape;267;p39"/>
          <p:cNvSpPr txBox="1"/>
          <p:nvPr/>
        </p:nvSpPr>
        <p:spPr>
          <a:xfrm>
            <a:off x="5437050" y="2996000"/>
            <a:ext cx="57924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700"/>
              <a:t>K-Means with PCA</a:t>
            </a:r>
            <a:endParaRPr sz="4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0"/>
          <p:cNvPicPr preferRelativeResize="0"/>
          <p:nvPr/>
        </p:nvPicPr>
        <p:blipFill>
          <a:blip r:embed="rId3">
            <a:alphaModFix/>
          </a:blip>
          <a:stretch>
            <a:fillRect/>
          </a:stretch>
        </p:blipFill>
        <p:spPr>
          <a:xfrm>
            <a:off x="3488850" y="2889600"/>
            <a:ext cx="3480575" cy="1708725"/>
          </a:xfrm>
          <a:prstGeom prst="rect">
            <a:avLst/>
          </a:prstGeom>
          <a:noFill/>
          <a:ln>
            <a:noFill/>
          </a:ln>
        </p:spPr>
      </p:pic>
      <p:sp>
        <p:nvSpPr>
          <p:cNvPr id="274" name="Google Shape;274;p40"/>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0"/>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Unsupervised Clustering</a:t>
            </a:r>
            <a:endParaRPr/>
          </a:p>
        </p:txBody>
      </p:sp>
      <p:sp>
        <p:nvSpPr>
          <p:cNvPr id="276" name="Google Shape;276;p40"/>
          <p:cNvSpPr txBox="1"/>
          <p:nvPr/>
        </p:nvSpPr>
        <p:spPr>
          <a:xfrm>
            <a:off x="452650" y="2301975"/>
            <a:ext cx="7119900" cy="33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24292E"/>
                </a:solidFill>
                <a:highlight>
                  <a:srgbClr val="FFFFFF"/>
                </a:highlight>
              </a:rPr>
              <a:t>Data: Properties built 2000 and later with garage sq ft &gt;= 690, standardized.</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US" sz="1200">
                <a:solidFill>
                  <a:srgbClr val="24292E"/>
                </a:solidFill>
                <a:highlight>
                  <a:srgbClr val="FFFFFF"/>
                </a:highlight>
              </a:rPr>
              <a:t>Columns: 9</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Rows: 15815</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US" sz="1200">
                <a:solidFill>
                  <a:srgbClr val="24292E"/>
                </a:solidFill>
                <a:highlight>
                  <a:srgbClr val="FFFFFF"/>
                </a:highlight>
              </a:rPr>
              <a:t>List of features:</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US" sz="1200">
                <a:solidFill>
                  <a:srgbClr val="24292E"/>
                </a:solidFill>
                <a:highlight>
                  <a:srgbClr val="FFFFFF"/>
                </a:highlight>
              </a:rPr>
              <a:t>Total_Garage_SF</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Total_Finished_Basement_SF</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Built_as_SF</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No_of_Bedrooms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No_of_Bathrooms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Total_Net_Acres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Quality_ord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Condition_ord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Actual_Value</a:t>
            </a:r>
            <a:endParaRPr sz="1200">
              <a:solidFill>
                <a:srgbClr val="24292E"/>
              </a:solidFill>
              <a:highlight>
                <a:srgbClr val="FFFFFF"/>
              </a:highlight>
            </a:endParaRPr>
          </a:p>
        </p:txBody>
      </p:sp>
      <p:sp>
        <p:nvSpPr>
          <p:cNvPr id="277" name="Google Shape;277;p40"/>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Homes with Big Garages (Over 690 sq ft)</a:t>
            </a:r>
            <a:endParaRPr b="1">
              <a:solidFill>
                <a:schemeClr val="lt1"/>
              </a:solidFill>
            </a:endParaRPr>
          </a:p>
        </p:txBody>
      </p:sp>
      <p:pic>
        <p:nvPicPr>
          <p:cNvPr id="278" name="Google Shape;278;p40"/>
          <p:cNvPicPr preferRelativeResize="0"/>
          <p:nvPr/>
        </p:nvPicPr>
        <p:blipFill>
          <a:blip r:embed="rId4">
            <a:alphaModFix/>
          </a:blip>
          <a:stretch>
            <a:fillRect/>
          </a:stretch>
        </p:blipFill>
        <p:spPr>
          <a:xfrm>
            <a:off x="7715100" y="1531638"/>
            <a:ext cx="4314648" cy="2242812"/>
          </a:xfrm>
          <a:prstGeom prst="rect">
            <a:avLst/>
          </a:prstGeom>
          <a:noFill/>
          <a:ln>
            <a:noFill/>
          </a:ln>
        </p:spPr>
      </p:pic>
      <p:pic>
        <p:nvPicPr>
          <p:cNvPr id="279" name="Google Shape;279;p40"/>
          <p:cNvPicPr preferRelativeResize="0"/>
          <p:nvPr/>
        </p:nvPicPr>
        <p:blipFill>
          <a:blip r:embed="rId5">
            <a:alphaModFix/>
          </a:blip>
          <a:stretch>
            <a:fillRect/>
          </a:stretch>
        </p:blipFill>
        <p:spPr>
          <a:xfrm>
            <a:off x="7715100" y="3844275"/>
            <a:ext cx="4314651" cy="2934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1"/>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Geocoding</a:t>
            </a:r>
            <a:endParaRPr/>
          </a:p>
        </p:txBody>
      </p:sp>
      <p:sp>
        <p:nvSpPr>
          <p:cNvPr id="287" name="Google Shape;287;p41"/>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Using Google Geocoding API</a:t>
            </a:r>
            <a:endParaRPr b="1">
              <a:solidFill>
                <a:schemeClr val="lt1"/>
              </a:solidFill>
            </a:endParaRPr>
          </a:p>
        </p:txBody>
      </p:sp>
      <p:pic>
        <p:nvPicPr>
          <p:cNvPr id="288" name="Google Shape;288;p41"/>
          <p:cNvPicPr preferRelativeResize="0"/>
          <p:nvPr/>
        </p:nvPicPr>
        <p:blipFill>
          <a:blip r:embed="rId3">
            <a:alphaModFix/>
          </a:blip>
          <a:stretch>
            <a:fillRect/>
          </a:stretch>
        </p:blipFill>
        <p:spPr>
          <a:xfrm>
            <a:off x="452650" y="2317175"/>
            <a:ext cx="5855288" cy="4358825"/>
          </a:xfrm>
          <a:prstGeom prst="rect">
            <a:avLst/>
          </a:prstGeom>
          <a:noFill/>
          <a:ln>
            <a:noFill/>
          </a:ln>
        </p:spPr>
      </p:pic>
      <p:sp>
        <p:nvSpPr>
          <p:cNvPr id="289" name="Google Shape;289;p41"/>
          <p:cNvSpPr txBox="1"/>
          <p:nvPr/>
        </p:nvSpPr>
        <p:spPr>
          <a:xfrm>
            <a:off x="6670525" y="2368225"/>
            <a:ext cx="5226000" cy="31401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rgbClr val="24292E"/>
              </a:buClr>
              <a:buSzPts val="1200"/>
              <a:buAutoNum type="arabicPeriod"/>
            </a:pPr>
            <a:r>
              <a:rPr lang="en-US" sz="1200">
                <a:solidFill>
                  <a:srgbClr val="24292E"/>
                </a:solidFill>
                <a:highlight>
                  <a:srgbClr val="FFFFFF"/>
                </a:highlight>
              </a:rPr>
              <a:t>using the library urllib, create a base URL to send to the API.</a:t>
            </a:r>
            <a:endParaRPr sz="1200">
              <a:solidFill>
                <a:srgbClr val="24292E"/>
              </a:solidFill>
              <a:highlight>
                <a:srgbClr val="FFFFFF"/>
              </a:highlight>
            </a:endParaRPr>
          </a:p>
          <a:p>
            <a:pPr indent="-304800" lvl="0" marL="457200" rtl="0" algn="l">
              <a:lnSpc>
                <a:spcPct val="200000"/>
              </a:lnSpc>
              <a:spcBef>
                <a:spcPts val="0"/>
              </a:spcBef>
              <a:spcAft>
                <a:spcPts val="0"/>
              </a:spcAft>
              <a:buClr>
                <a:srgbClr val="24292E"/>
              </a:buClr>
              <a:buSzPts val="1200"/>
              <a:buAutoNum type="arabicPeriod"/>
            </a:pPr>
            <a:r>
              <a:rPr lang="en-US" sz="1200">
                <a:solidFill>
                  <a:srgbClr val="24292E"/>
                </a:solidFill>
                <a:highlight>
                  <a:srgbClr val="FFFFFF"/>
                </a:highlight>
              </a:rPr>
              <a:t>using the requests library, request the geocode information from google.</a:t>
            </a:r>
            <a:endParaRPr sz="1200">
              <a:solidFill>
                <a:srgbClr val="24292E"/>
              </a:solidFill>
              <a:highlight>
                <a:srgbClr val="FFFFFF"/>
              </a:highlight>
            </a:endParaRPr>
          </a:p>
          <a:p>
            <a:pPr indent="-304800" lvl="0" marL="457200" rtl="0" algn="l">
              <a:lnSpc>
                <a:spcPct val="200000"/>
              </a:lnSpc>
              <a:spcBef>
                <a:spcPts val="0"/>
              </a:spcBef>
              <a:spcAft>
                <a:spcPts val="0"/>
              </a:spcAft>
              <a:buClr>
                <a:srgbClr val="24292E"/>
              </a:buClr>
              <a:buSzPts val="1200"/>
              <a:buAutoNum type="arabicPeriod"/>
            </a:pPr>
            <a:r>
              <a:rPr lang="en-US" sz="1200">
                <a:solidFill>
                  <a:srgbClr val="24292E"/>
                </a:solidFill>
                <a:highlight>
                  <a:srgbClr val="FFFFFF"/>
                </a:highlight>
              </a:rPr>
              <a:t>using the json library, extract the lat, lng and formatted address information from the returned information.</a:t>
            </a:r>
            <a:endParaRPr sz="1200">
              <a:solidFill>
                <a:srgbClr val="24292E"/>
              </a:solidFill>
              <a:highlight>
                <a:srgbClr val="FFFFFF"/>
              </a:highlight>
            </a:endParaRPr>
          </a:p>
          <a:p>
            <a:pPr indent="-304800" lvl="0" marL="457200" rtl="0" algn="l">
              <a:lnSpc>
                <a:spcPct val="200000"/>
              </a:lnSpc>
              <a:spcBef>
                <a:spcPts val="0"/>
              </a:spcBef>
              <a:spcAft>
                <a:spcPts val="0"/>
              </a:spcAft>
              <a:buClr>
                <a:srgbClr val="24292E"/>
              </a:buClr>
              <a:buSzPts val="1200"/>
              <a:buAutoNum type="arabicPeriod"/>
            </a:pPr>
            <a:r>
              <a:rPr lang="en-US" sz="1200">
                <a:solidFill>
                  <a:srgbClr val="24292E"/>
                </a:solidFill>
                <a:highlight>
                  <a:srgbClr val="FFFFFF"/>
                </a:highlight>
              </a:rPr>
              <a:t>Using a for loop - the full list of 15,815 properties is passed to the google API and a list of the results is created.</a:t>
            </a:r>
            <a:endParaRPr sz="1200">
              <a:solidFill>
                <a:srgbClr val="24292E"/>
              </a:solidFill>
              <a:highlight>
                <a:srgbClr val="FFFFFF"/>
              </a:highlight>
            </a:endParaRPr>
          </a:p>
          <a:p>
            <a:pPr indent="0" lvl="0" marL="0" rtl="0" algn="l">
              <a:spcBef>
                <a:spcPts val="12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2"/>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Cluster Descriptions</a:t>
            </a:r>
            <a:endParaRPr/>
          </a:p>
        </p:txBody>
      </p:sp>
      <p:sp>
        <p:nvSpPr>
          <p:cNvPr id="297" name="Google Shape;297;p42"/>
          <p:cNvSpPr/>
          <p:nvPr/>
        </p:nvSpPr>
        <p:spPr>
          <a:xfrm>
            <a:off x="313425" y="2205300"/>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700">
                <a:solidFill>
                  <a:schemeClr val="lt1"/>
                </a:solidFill>
              </a:rPr>
              <a:t>Cluster 1:  </a:t>
            </a:r>
            <a:r>
              <a:rPr lang="en-US" sz="1700">
                <a:solidFill>
                  <a:schemeClr val="lt1"/>
                </a:solidFill>
              </a:rPr>
              <a:t>Smaller Homes with Bigger Finished Basements</a:t>
            </a:r>
            <a:endParaRPr sz="1700">
              <a:solidFill>
                <a:schemeClr val="lt1"/>
              </a:solidFill>
            </a:endParaRPr>
          </a:p>
          <a:p>
            <a:pPr indent="0" lvl="0" marL="0" rtl="0" algn="l">
              <a:spcBef>
                <a:spcPts val="0"/>
              </a:spcBef>
              <a:spcAft>
                <a:spcPts val="0"/>
              </a:spcAft>
              <a:buNone/>
            </a:pPr>
            <a:r>
              <a:t/>
            </a:r>
            <a:endParaRPr b="1">
              <a:solidFill>
                <a:schemeClr val="lt1"/>
              </a:solidFill>
            </a:endParaRPr>
          </a:p>
        </p:txBody>
      </p:sp>
      <p:sp>
        <p:nvSpPr>
          <p:cNvPr id="298" name="Google Shape;298;p42"/>
          <p:cNvSpPr/>
          <p:nvPr/>
        </p:nvSpPr>
        <p:spPr>
          <a:xfrm>
            <a:off x="313425" y="2937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chemeClr val="lt1"/>
                </a:solidFill>
              </a:rPr>
              <a:t>Cluster 2: </a:t>
            </a:r>
            <a:r>
              <a:rPr lang="en-US" sz="1700">
                <a:solidFill>
                  <a:schemeClr val="lt1"/>
                </a:solidFill>
              </a:rPr>
              <a:t>Medium sized Homes</a:t>
            </a:r>
            <a:endParaRPr sz="17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b="1">
              <a:solidFill>
                <a:schemeClr val="lt1"/>
              </a:solidFill>
            </a:endParaRPr>
          </a:p>
        </p:txBody>
      </p:sp>
      <p:sp>
        <p:nvSpPr>
          <p:cNvPr id="299" name="Google Shape;299;p42"/>
          <p:cNvSpPr/>
          <p:nvPr/>
        </p:nvSpPr>
        <p:spPr>
          <a:xfrm>
            <a:off x="313425" y="3670450"/>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chemeClr val="lt1"/>
                </a:solidFill>
              </a:rPr>
              <a:t>Cluster 3: </a:t>
            </a:r>
            <a:r>
              <a:rPr lang="en-US" sz="1700">
                <a:solidFill>
                  <a:schemeClr val="lt1"/>
                </a:solidFill>
              </a:rPr>
              <a:t>Medium to Larger sized Homes</a:t>
            </a:r>
            <a:endParaRPr sz="17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b="1">
              <a:solidFill>
                <a:schemeClr val="lt1"/>
              </a:solidFill>
            </a:endParaRPr>
          </a:p>
        </p:txBody>
      </p:sp>
      <p:sp>
        <p:nvSpPr>
          <p:cNvPr id="300" name="Google Shape;300;p42"/>
          <p:cNvSpPr/>
          <p:nvPr/>
        </p:nvSpPr>
        <p:spPr>
          <a:xfrm>
            <a:off x="313425" y="440302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chemeClr val="lt1"/>
                </a:solidFill>
              </a:rPr>
              <a:t>Cluster 4: </a:t>
            </a:r>
            <a:r>
              <a:rPr lang="en-US" sz="1700">
                <a:solidFill>
                  <a:schemeClr val="lt1"/>
                </a:solidFill>
              </a:rPr>
              <a:t>Medium  sized Homes</a:t>
            </a:r>
            <a:endParaRPr sz="17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b="1">
              <a:solidFill>
                <a:schemeClr val="lt1"/>
              </a:solidFill>
            </a:endParaRPr>
          </a:p>
        </p:txBody>
      </p:sp>
      <p:sp>
        <p:nvSpPr>
          <p:cNvPr id="301" name="Google Shape;301;p42"/>
          <p:cNvSpPr/>
          <p:nvPr/>
        </p:nvSpPr>
        <p:spPr>
          <a:xfrm>
            <a:off x="313425" y="5135600"/>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chemeClr val="lt1"/>
                </a:solidFill>
              </a:rPr>
              <a:t>Cluster 5: </a:t>
            </a:r>
            <a:r>
              <a:rPr lang="en-US" sz="1700">
                <a:solidFill>
                  <a:schemeClr val="lt1"/>
                </a:solidFill>
              </a:rPr>
              <a:t>Large Acreage Homes</a:t>
            </a:r>
            <a:endParaRPr sz="17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b="1">
              <a:solidFill>
                <a:schemeClr val="lt1"/>
              </a:solidFill>
            </a:endParaRPr>
          </a:p>
        </p:txBody>
      </p:sp>
      <p:pic>
        <p:nvPicPr>
          <p:cNvPr id="302" name="Google Shape;302;p42"/>
          <p:cNvPicPr preferRelativeResize="0"/>
          <p:nvPr/>
        </p:nvPicPr>
        <p:blipFill>
          <a:blip r:embed="rId3">
            <a:alphaModFix/>
          </a:blip>
          <a:stretch>
            <a:fillRect/>
          </a:stretch>
        </p:blipFill>
        <p:spPr>
          <a:xfrm>
            <a:off x="7527825" y="2205300"/>
            <a:ext cx="4314651" cy="3423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txBox="1"/>
          <p:nvPr>
            <p:ph idx="1" type="body"/>
          </p:nvPr>
        </p:nvSpPr>
        <p:spPr>
          <a:xfrm>
            <a:off x="227975" y="349375"/>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Multiple Linear Regression</a:t>
            </a:r>
            <a:endParaRPr/>
          </a:p>
        </p:txBody>
      </p:sp>
      <p:sp>
        <p:nvSpPr>
          <p:cNvPr id="310" name="Google Shape;310;p43"/>
          <p:cNvSpPr/>
          <p:nvPr/>
        </p:nvSpPr>
        <p:spPr>
          <a:xfrm>
            <a:off x="227975" y="1651550"/>
            <a:ext cx="67485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SKLearn LinearRegression</a:t>
            </a:r>
            <a:endParaRPr b="1">
              <a:solidFill>
                <a:schemeClr val="lt1"/>
              </a:solidFill>
            </a:endParaRPr>
          </a:p>
        </p:txBody>
      </p:sp>
      <p:sp>
        <p:nvSpPr>
          <p:cNvPr id="311" name="Google Shape;311;p43"/>
          <p:cNvSpPr txBox="1"/>
          <p:nvPr/>
        </p:nvSpPr>
        <p:spPr>
          <a:xfrm>
            <a:off x="227975" y="3871425"/>
            <a:ext cx="4805400" cy="213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rgbClr val="24292E"/>
                </a:solidFill>
                <a:highlight>
                  <a:srgbClr val="FFFFFF"/>
                </a:highlight>
              </a:rPr>
              <a:t>The target Y variable to be predicted is "Actual Value".</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US" sz="1200">
                <a:solidFill>
                  <a:srgbClr val="24292E"/>
                </a:solidFill>
                <a:highlight>
                  <a:srgbClr val="FFFFFF"/>
                </a:highlight>
              </a:rPr>
              <a:t>4</a:t>
            </a:r>
            <a:r>
              <a:rPr lang="en-US" sz="1200">
                <a:solidFill>
                  <a:srgbClr val="24292E"/>
                </a:solidFill>
                <a:highlight>
                  <a:srgbClr val="FFFFFF"/>
                </a:highlight>
              </a:rPr>
              <a:t> features were selected - and set as "X"</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US" sz="1200">
                <a:solidFill>
                  <a:srgbClr val="24292E"/>
                </a:solidFill>
                <a:highlight>
                  <a:srgbClr val="FFFFFF"/>
                </a:highlight>
              </a:rPr>
              <a:t>Built_as_SF </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Total_Garage_SF </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Total_Finished_Basement_SF </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Quality_ord </a:t>
            </a:r>
            <a:endParaRPr sz="1200">
              <a:solidFill>
                <a:srgbClr val="24292E"/>
              </a:solidFill>
              <a:highlight>
                <a:srgbClr val="FFFFFF"/>
              </a:highlight>
            </a:endParaRPr>
          </a:p>
          <a:p>
            <a:pPr indent="0" lvl="0" marL="0" rtl="0" algn="l">
              <a:spcBef>
                <a:spcPts val="1200"/>
              </a:spcBef>
              <a:spcAft>
                <a:spcPts val="0"/>
              </a:spcAft>
              <a:buNone/>
            </a:pPr>
            <a:r>
              <a:t/>
            </a:r>
            <a:endParaRPr/>
          </a:p>
        </p:txBody>
      </p:sp>
      <p:pic>
        <p:nvPicPr>
          <p:cNvPr id="312" name="Google Shape;312;p43"/>
          <p:cNvPicPr preferRelativeResize="0"/>
          <p:nvPr/>
        </p:nvPicPr>
        <p:blipFill>
          <a:blip r:embed="rId3">
            <a:alphaModFix/>
          </a:blip>
          <a:stretch>
            <a:fillRect/>
          </a:stretch>
        </p:blipFill>
        <p:spPr>
          <a:xfrm>
            <a:off x="227975" y="2196651"/>
            <a:ext cx="6748500" cy="1623172"/>
          </a:xfrm>
          <a:prstGeom prst="rect">
            <a:avLst/>
          </a:prstGeom>
          <a:noFill/>
          <a:ln>
            <a:noFill/>
          </a:ln>
        </p:spPr>
      </p:pic>
      <p:pic>
        <p:nvPicPr>
          <p:cNvPr id="313" name="Google Shape;313;p43"/>
          <p:cNvPicPr preferRelativeResize="0"/>
          <p:nvPr/>
        </p:nvPicPr>
        <p:blipFill>
          <a:blip r:embed="rId4">
            <a:alphaModFix/>
          </a:blip>
          <a:stretch>
            <a:fillRect/>
          </a:stretch>
        </p:blipFill>
        <p:spPr>
          <a:xfrm>
            <a:off x="7089425" y="1651538"/>
            <a:ext cx="4910726" cy="3360261"/>
          </a:xfrm>
          <a:prstGeom prst="rect">
            <a:avLst/>
          </a:prstGeom>
          <a:noFill/>
          <a:ln>
            <a:noFill/>
          </a:ln>
        </p:spPr>
      </p:pic>
      <p:pic>
        <p:nvPicPr>
          <p:cNvPr id="314" name="Google Shape;314;p43"/>
          <p:cNvPicPr preferRelativeResize="0"/>
          <p:nvPr/>
        </p:nvPicPr>
        <p:blipFill>
          <a:blip r:embed="rId5">
            <a:alphaModFix/>
          </a:blip>
          <a:stretch>
            <a:fillRect/>
          </a:stretch>
        </p:blipFill>
        <p:spPr>
          <a:xfrm>
            <a:off x="3488975" y="4200513"/>
            <a:ext cx="3600450" cy="265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6"/>
          <p:cNvSpPr txBox="1"/>
          <p:nvPr/>
        </p:nvSpPr>
        <p:spPr>
          <a:xfrm>
            <a:off x="5213596" y="507758"/>
            <a:ext cx="6073800" cy="8466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4900">
                <a:solidFill>
                  <a:schemeClr val="lt1"/>
                </a:solidFill>
              </a:rPr>
              <a:t>Real Estate Analysis</a:t>
            </a:r>
            <a:endParaRPr sz="4900">
              <a:solidFill>
                <a:schemeClr val="lt1"/>
              </a:solidFill>
              <a:latin typeface="Arial"/>
              <a:ea typeface="Arial"/>
              <a:cs typeface="Arial"/>
              <a:sym typeface="Arial"/>
            </a:endParaRPr>
          </a:p>
        </p:txBody>
      </p:sp>
      <p:grpSp>
        <p:nvGrpSpPr>
          <p:cNvPr id="83" name="Google Shape;83;p26"/>
          <p:cNvGrpSpPr/>
          <p:nvPr/>
        </p:nvGrpSpPr>
        <p:grpSpPr>
          <a:xfrm>
            <a:off x="6693414" y="1557863"/>
            <a:ext cx="4507861" cy="630832"/>
            <a:chOff x="6328871" y="1396548"/>
            <a:chExt cx="4507861" cy="630832"/>
          </a:xfrm>
        </p:grpSpPr>
        <p:sp>
          <p:nvSpPr>
            <p:cNvPr id="84" name="Google Shape;84;p26"/>
            <p:cNvSpPr txBox="1"/>
            <p:nvPr/>
          </p:nvSpPr>
          <p:spPr>
            <a:xfrm>
              <a:off x="6328871" y="1750480"/>
              <a:ext cx="4507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85" name="Google Shape;85;p26"/>
            <p:cNvSpPr txBox="1"/>
            <p:nvPr/>
          </p:nvSpPr>
          <p:spPr>
            <a:xfrm>
              <a:off x="6328932" y="1396548"/>
              <a:ext cx="4507800" cy="3693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rPr>
                <a:t>Purpose and Overview</a:t>
              </a:r>
              <a:endParaRPr b="1" sz="1800">
                <a:solidFill>
                  <a:schemeClr val="lt1"/>
                </a:solidFill>
                <a:latin typeface="Arial"/>
                <a:ea typeface="Arial"/>
                <a:cs typeface="Arial"/>
                <a:sym typeface="Arial"/>
              </a:endParaRPr>
            </a:p>
          </p:txBody>
        </p:sp>
      </p:grpSp>
      <p:grpSp>
        <p:nvGrpSpPr>
          <p:cNvPr id="86" name="Google Shape;86;p26"/>
          <p:cNvGrpSpPr/>
          <p:nvPr/>
        </p:nvGrpSpPr>
        <p:grpSpPr>
          <a:xfrm>
            <a:off x="5640285" y="2524925"/>
            <a:ext cx="5600965" cy="615438"/>
            <a:chOff x="5990067" y="1790541"/>
            <a:chExt cx="5600965" cy="615438"/>
          </a:xfrm>
        </p:grpSpPr>
        <p:grpSp>
          <p:nvGrpSpPr>
            <p:cNvPr id="87" name="Google Shape;87;p26"/>
            <p:cNvGrpSpPr/>
            <p:nvPr/>
          </p:nvGrpSpPr>
          <p:grpSpPr>
            <a:xfrm>
              <a:off x="6973131" y="1790541"/>
              <a:ext cx="4617900" cy="615438"/>
              <a:chOff x="6218729" y="1411934"/>
              <a:chExt cx="4617900" cy="615438"/>
            </a:xfrm>
          </p:grpSpPr>
          <p:sp>
            <p:nvSpPr>
              <p:cNvPr id="88" name="Google Shape;88;p26"/>
              <p:cNvSpPr txBox="1"/>
              <p:nvPr/>
            </p:nvSpPr>
            <p:spPr>
              <a:xfrm>
                <a:off x="6218729" y="1750472"/>
                <a:ext cx="4617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89" name="Google Shape;89;p26"/>
              <p:cNvSpPr txBox="1"/>
              <p:nvPr/>
            </p:nvSpPr>
            <p:spPr>
              <a:xfrm>
                <a:off x="6273779" y="1411934"/>
                <a:ext cx="4507800" cy="3693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rPr>
                  <a:t>Data Collection and Preparation</a:t>
                </a:r>
                <a:endParaRPr b="1" sz="1800">
                  <a:solidFill>
                    <a:schemeClr val="lt1"/>
                  </a:solidFill>
                  <a:latin typeface="Arial"/>
                  <a:ea typeface="Arial"/>
                  <a:cs typeface="Arial"/>
                  <a:sym typeface="Arial"/>
                </a:endParaRPr>
              </a:p>
            </p:txBody>
          </p:sp>
        </p:grpSp>
        <p:sp>
          <p:nvSpPr>
            <p:cNvPr id="90" name="Google Shape;90;p26"/>
            <p:cNvSpPr/>
            <p:nvPr/>
          </p:nvSpPr>
          <p:spPr>
            <a:xfrm rot="8100000">
              <a:off x="6075745" y="1902607"/>
              <a:ext cx="364443" cy="393293"/>
            </a:xfrm>
            <a:prstGeom prst="halfFrame">
              <a:avLst>
                <a:gd fmla="val 20434" name="adj1"/>
                <a:gd fmla="val 20083"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91" name="Google Shape;91;p26"/>
          <p:cNvGrpSpPr/>
          <p:nvPr/>
        </p:nvGrpSpPr>
        <p:grpSpPr>
          <a:xfrm>
            <a:off x="6693471" y="3476619"/>
            <a:ext cx="4507800" cy="615454"/>
            <a:chOff x="6328871" y="1411926"/>
            <a:chExt cx="4507800" cy="615454"/>
          </a:xfrm>
        </p:grpSpPr>
        <p:sp>
          <p:nvSpPr>
            <p:cNvPr id="92" name="Google Shape;92;p26"/>
            <p:cNvSpPr txBox="1"/>
            <p:nvPr/>
          </p:nvSpPr>
          <p:spPr>
            <a:xfrm>
              <a:off x="6328871" y="1750480"/>
              <a:ext cx="4507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93" name="Google Shape;93;p26"/>
            <p:cNvSpPr txBox="1"/>
            <p:nvPr/>
          </p:nvSpPr>
          <p:spPr>
            <a:xfrm>
              <a:off x="6328871" y="1411926"/>
              <a:ext cx="4507800" cy="3693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rPr>
                <a:t>Exploratory Data Analysis</a:t>
              </a:r>
              <a:endParaRPr b="1" sz="1800">
                <a:solidFill>
                  <a:schemeClr val="lt1"/>
                </a:solidFill>
                <a:latin typeface="Arial"/>
                <a:ea typeface="Arial"/>
                <a:cs typeface="Arial"/>
                <a:sym typeface="Arial"/>
              </a:endParaRPr>
            </a:p>
          </p:txBody>
        </p:sp>
      </p:grpSp>
      <p:grpSp>
        <p:nvGrpSpPr>
          <p:cNvPr id="94" name="Google Shape;94;p26"/>
          <p:cNvGrpSpPr/>
          <p:nvPr/>
        </p:nvGrpSpPr>
        <p:grpSpPr>
          <a:xfrm>
            <a:off x="6693500" y="4473158"/>
            <a:ext cx="4507800" cy="615454"/>
            <a:chOff x="6328871" y="1411926"/>
            <a:chExt cx="4507800" cy="615454"/>
          </a:xfrm>
        </p:grpSpPr>
        <p:sp>
          <p:nvSpPr>
            <p:cNvPr id="95" name="Google Shape;95;p26"/>
            <p:cNvSpPr txBox="1"/>
            <p:nvPr/>
          </p:nvSpPr>
          <p:spPr>
            <a:xfrm>
              <a:off x="6328871" y="1750480"/>
              <a:ext cx="4507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96" name="Google Shape;96;p26"/>
            <p:cNvSpPr txBox="1"/>
            <p:nvPr/>
          </p:nvSpPr>
          <p:spPr>
            <a:xfrm>
              <a:off x="6328871" y="1411926"/>
              <a:ext cx="4507800" cy="3693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rPr>
                <a:t>Data Science Methods</a:t>
              </a:r>
              <a:endParaRPr b="1" sz="1800">
                <a:solidFill>
                  <a:schemeClr val="lt1"/>
                </a:solidFill>
              </a:endParaRPr>
            </a:p>
          </p:txBody>
        </p:sp>
      </p:grpSp>
      <p:sp>
        <p:nvSpPr>
          <p:cNvPr id="97" name="Google Shape;97;p26"/>
          <p:cNvSpPr/>
          <p:nvPr/>
        </p:nvSpPr>
        <p:spPr>
          <a:xfrm rot="8100000">
            <a:off x="5725964" y="1705166"/>
            <a:ext cx="364443" cy="393293"/>
          </a:xfrm>
          <a:prstGeom prst="halfFrame">
            <a:avLst>
              <a:gd fmla="val 20434" name="adj1"/>
              <a:gd fmla="val 20083"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 name="Google Shape;98;p26"/>
          <p:cNvSpPr/>
          <p:nvPr/>
        </p:nvSpPr>
        <p:spPr>
          <a:xfrm rot="8100000">
            <a:off x="5725964" y="3562466"/>
            <a:ext cx="364443" cy="393293"/>
          </a:xfrm>
          <a:prstGeom prst="halfFrame">
            <a:avLst>
              <a:gd fmla="val 20434" name="adj1"/>
              <a:gd fmla="val 20083"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26"/>
          <p:cNvSpPr/>
          <p:nvPr/>
        </p:nvSpPr>
        <p:spPr>
          <a:xfrm rot="8100000">
            <a:off x="5725964" y="4544416"/>
            <a:ext cx="364443" cy="393293"/>
          </a:xfrm>
          <a:prstGeom prst="halfFrame">
            <a:avLst>
              <a:gd fmla="val 20434" name="adj1"/>
              <a:gd fmla="val 20083"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100" name="Google Shape;100;p26"/>
          <p:cNvGrpSpPr/>
          <p:nvPr/>
        </p:nvGrpSpPr>
        <p:grpSpPr>
          <a:xfrm>
            <a:off x="6693450" y="5549983"/>
            <a:ext cx="4527850" cy="615454"/>
            <a:chOff x="6308821" y="1411926"/>
            <a:chExt cx="4527850" cy="615454"/>
          </a:xfrm>
        </p:grpSpPr>
        <p:sp>
          <p:nvSpPr>
            <p:cNvPr id="101" name="Google Shape;101;p26"/>
            <p:cNvSpPr txBox="1"/>
            <p:nvPr/>
          </p:nvSpPr>
          <p:spPr>
            <a:xfrm>
              <a:off x="6328871" y="1750480"/>
              <a:ext cx="4507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102" name="Google Shape;102;p26"/>
            <p:cNvSpPr txBox="1"/>
            <p:nvPr/>
          </p:nvSpPr>
          <p:spPr>
            <a:xfrm>
              <a:off x="6308821" y="1411926"/>
              <a:ext cx="4507800" cy="3693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1800">
                  <a:solidFill>
                    <a:schemeClr val="lt1"/>
                  </a:solidFill>
                </a:rPr>
                <a:t>Findings and Conclusions</a:t>
              </a:r>
              <a:endParaRPr b="1" sz="1800">
                <a:solidFill>
                  <a:schemeClr val="lt1"/>
                </a:solidFill>
                <a:latin typeface="Arial"/>
                <a:ea typeface="Arial"/>
                <a:cs typeface="Arial"/>
                <a:sym typeface="Arial"/>
              </a:endParaRPr>
            </a:p>
          </p:txBody>
        </p:sp>
      </p:grpSp>
      <p:sp>
        <p:nvSpPr>
          <p:cNvPr id="103" name="Google Shape;103;p26"/>
          <p:cNvSpPr/>
          <p:nvPr/>
        </p:nvSpPr>
        <p:spPr>
          <a:xfrm rot="8100000">
            <a:off x="5745964" y="5621241"/>
            <a:ext cx="364443" cy="393293"/>
          </a:xfrm>
          <a:prstGeom prst="halfFrame">
            <a:avLst>
              <a:gd fmla="val 20434" name="adj1"/>
              <a:gd fmla="val 20083"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4"/>
          <p:cNvSpPr txBox="1"/>
          <p:nvPr>
            <p:ph idx="1" type="body"/>
          </p:nvPr>
        </p:nvSpPr>
        <p:spPr>
          <a:xfrm>
            <a:off x="227975" y="349375"/>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Conclusions</a:t>
            </a:r>
            <a:endParaRPr/>
          </a:p>
        </p:txBody>
      </p:sp>
      <p:sp>
        <p:nvSpPr>
          <p:cNvPr id="322" name="Google Shape;322;p44"/>
          <p:cNvSpPr txBox="1"/>
          <p:nvPr/>
        </p:nvSpPr>
        <p:spPr>
          <a:xfrm>
            <a:off x="113975" y="1746550"/>
            <a:ext cx="11817600" cy="44916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24292E"/>
              </a:buClr>
              <a:buSzPts val="2200"/>
              <a:buChar char="●"/>
            </a:pPr>
            <a:r>
              <a:rPr lang="en-US" sz="2200">
                <a:solidFill>
                  <a:srgbClr val="24292E"/>
                </a:solidFill>
                <a:highlight>
                  <a:srgbClr val="FFFFFF"/>
                </a:highlight>
              </a:rPr>
              <a:t>Publicly </a:t>
            </a:r>
            <a:r>
              <a:rPr lang="en-US" sz="2200">
                <a:solidFill>
                  <a:srgbClr val="24292E"/>
                </a:solidFill>
                <a:highlight>
                  <a:srgbClr val="FFFFFF"/>
                </a:highlight>
              </a:rPr>
              <a:t>available</a:t>
            </a:r>
            <a:r>
              <a:rPr lang="en-US" sz="2200">
                <a:solidFill>
                  <a:srgbClr val="24292E"/>
                </a:solidFill>
                <a:highlight>
                  <a:srgbClr val="FFFFFF"/>
                </a:highlight>
              </a:rPr>
              <a:t> assessor's data can be clustered using k-means into groups that are defined by specific features and value ranges. </a:t>
            </a:r>
            <a:endParaRPr sz="2200">
              <a:solidFill>
                <a:srgbClr val="24292E"/>
              </a:solidFill>
              <a:highlight>
                <a:srgbClr val="FFFFFF"/>
              </a:highlight>
            </a:endParaRPr>
          </a:p>
          <a:p>
            <a:pPr indent="0" lvl="0" marL="457200" rtl="0" algn="l">
              <a:lnSpc>
                <a:spcPct val="115000"/>
              </a:lnSpc>
              <a:spcBef>
                <a:spcPts val="1200"/>
              </a:spcBef>
              <a:spcAft>
                <a:spcPts val="0"/>
              </a:spcAft>
              <a:buNone/>
            </a:pPr>
            <a:r>
              <a:t/>
            </a:r>
            <a:endParaRPr sz="600">
              <a:solidFill>
                <a:srgbClr val="24292E"/>
              </a:solidFill>
              <a:highlight>
                <a:srgbClr val="FFFFFF"/>
              </a:highlight>
            </a:endParaRPr>
          </a:p>
          <a:p>
            <a:pPr indent="-368300" lvl="0" marL="457200" rtl="0" algn="l">
              <a:lnSpc>
                <a:spcPct val="115000"/>
              </a:lnSpc>
              <a:spcBef>
                <a:spcPts val="1200"/>
              </a:spcBef>
              <a:spcAft>
                <a:spcPts val="0"/>
              </a:spcAft>
              <a:buClr>
                <a:srgbClr val="24292E"/>
              </a:buClr>
              <a:buSzPts val="2200"/>
              <a:buChar char="●"/>
            </a:pPr>
            <a:r>
              <a:rPr lang="en-US" sz="2200">
                <a:solidFill>
                  <a:srgbClr val="24292E"/>
                </a:solidFill>
                <a:highlight>
                  <a:srgbClr val="FFFFFF"/>
                </a:highlight>
              </a:rPr>
              <a:t>Unsupervised clustering didn't perform as well as I had hoped. Another clustering method, perhaps supervised, might have better performance and identify clusters that are better defined and have less overlap between points.</a:t>
            </a:r>
            <a:endParaRPr sz="2200">
              <a:solidFill>
                <a:srgbClr val="24292E"/>
              </a:solidFill>
              <a:highlight>
                <a:srgbClr val="FFFFFF"/>
              </a:highlight>
            </a:endParaRPr>
          </a:p>
          <a:p>
            <a:pPr indent="0" lvl="0" marL="457200" rtl="0" algn="l">
              <a:lnSpc>
                <a:spcPct val="115000"/>
              </a:lnSpc>
              <a:spcBef>
                <a:spcPts val="1200"/>
              </a:spcBef>
              <a:spcAft>
                <a:spcPts val="0"/>
              </a:spcAft>
              <a:buNone/>
            </a:pPr>
            <a:r>
              <a:t/>
            </a:r>
            <a:endParaRPr sz="600">
              <a:solidFill>
                <a:srgbClr val="24292E"/>
              </a:solidFill>
              <a:highlight>
                <a:srgbClr val="FFFFFF"/>
              </a:highlight>
            </a:endParaRPr>
          </a:p>
          <a:p>
            <a:pPr indent="-368300" lvl="0" marL="457200" rtl="0" algn="l">
              <a:lnSpc>
                <a:spcPct val="115000"/>
              </a:lnSpc>
              <a:spcBef>
                <a:spcPts val="1200"/>
              </a:spcBef>
              <a:spcAft>
                <a:spcPts val="0"/>
              </a:spcAft>
              <a:buClr>
                <a:srgbClr val="24292E"/>
              </a:buClr>
              <a:buSzPts val="2200"/>
              <a:buChar char="●"/>
            </a:pPr>
            <a:r>
              <a:rPr lang="en-US" sz="2200">
                <a:solidFill>
                  <a:srgbClr val="24292E"/>
                </a:solidFill>
                <a:highlight>
                  <a:srgbClr val="FFFFFF"/>
                </a:highlight>
              </a:rPr>
              <a:t>Multiple Linear Regression in this project was able to predict an assessors "actual value" for a property, but not at a level that I would use for any real life application.</a:t>
            </a:r>
            <a:endParaRPr sz="2200">
              <a:solidFill>
                <a:srgbClr val="24292E"/>
              </a:solidFill>
              <a:highlight>
                <a:srgbClr val="FFFFFF"/>
              </a:highlight>
            </a:endParaRPr>
          </a:p>
          <a:p>
            <a:pPr indent="0" lvl="0" marL="457200" rtl="0" algn="l">
              <a:lnSpc>
                <a:spcPct val="115000"/>
              </a:lnSpc>
              <a:spcBef>
                <a:spcPts val="1200"/>
              </a:spcBef>
              <a:spcAft>
                <a:spcPts val="0"/>
              </a:spcAft>
              <a:buNone/>
            </a:pPr>
            <a:r>
              <a:t/>
            </a:r>
            <a:endParaRPr sz="600">
              <a:solidFill>
                <a:srgbClr val="24292E"/>
              </a:solidFill>
              <a:highlight>
                <a:srgbClr val="FFFFFF"/>
              </a:highlight>
            </a:endParaRPr>
          </a:p>
          <a:p>
            <a:pPr indent="-368300" lvl="0" marL="457200" rtl="0" algn="l">
              <a:lnSpc>
                <a:spcPct val="115000"/>
              </a:lnSpc>
              <a:spcBef>
                <a:spcPts val="1200"/>
              </a:spcBef>
              <a:spcAft>
                <a:spcPts val="0"/>
              </a:spcAft>
              <a:buClr>
                <a:srgbClr val="24292E"/>
              </a:buClr>
              <a:buSzPts val="2200"/>
              <a:buChar char="●"/>
            </a:pPr>
            <a:r>
              <a:rPr lang="en-US" sz="2200">
                <a:solidFill>
                  <a:srgbClr val="24292E"/>
                </a:solidFill>
                <a:highlight>
                  <a:srgbClr val="FFFFFF"/>
                </a:highlight>
              </a:rPr>
              <a:t>For our family - Cluster 2 and 4 are where we will be looking for homes.</a:t>
            </a:r>
            <a:endParaRPr sz="2200">
              <a:solidFill>
                <a:srgbClr val="24292E"/>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
          <p:cNvSpPr txBox="1"/>
          <p:nvPr>
            <p:ph idx="1" type="body"/>
          </p:nvPr>
        </p:nvSpPr>
        <p:spPr>
          <a:xfrm>
            <a:off x="227975" y="349375"/>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Recommendations and Lessons</a:t>
            </a:r>
            <a:endParaRPr/>
          </a:p>
        </p:txBody>
      </p:sp>
      <p:sp>
        <p:nvSpPr>
          <p:cNvPr id="330" name="Google Shape;330;p45"/>
          <p:cNvSpPr txBox="1"/>
          <p:nvPr/>
        </p:nvSpPr>
        <p:spPr>
          <a:xfrm>
            <a:off x="113975" y="1746550"/>
            <a:ext cx="11817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grpSp>
        <p:nvGrpSpPr>
          <p:cNvPr id="331" name="Google Shape;331;p45"/>
          <p:cNvGrpSpPr/>
          <p:nvPr/>
        </p:nvGrpSpPr>
        <p:grpSpPr>
          <a:xfrm>
            <a:off x="7487784" y="3467095"/>
            <a:ext cx="5032256" cy="3419239"/>
            <a:chOff x="8575467" y="4002385"/>
            <a:chExt cx="4093262" cy="2781226"/>
          </a:xfrm>
        </p:grpSpPr>
        <p:sp>
          <p:nvSpPr>
            <p:cNvPr id="332" name="Google Shape;332;p45"/>
            <p:cNvSpPr/>
            <p:nvPr/>
          </p:nvSpPr>
          <p:spPr>
            <a:xfrm>
              <a:off x="8575467" y="4961086"/>
              <a:ext cx="1744918" cy="1822525"/>
            </a:xfrm>
            <a:custGeom>
              <a:rect b="b" l="l" r="r" t="t"/>
              <a:pathLst>
                <a:path extrusionOk="0" h="1822525" w="1744918">
                  <a:moveTo>
                    <a:pt x="1721978" y="957973"/>
                  </a:moveTo>
                  <a:lnTo>
                    <a:pt x="1570255" y="1817524"/>
                  </a:lnTo>
                  <a:cubicBezTo>
                    <a:pt x="1457300" y="1821133"/>
                    <a:pt x="1047102" y="1829242"/>
                    <a:pt x="946548" y="1811416"/>
                  </a:cubicBezTo>
                  <a:cubicBezTo>
                    <a:pt x="956536" y="1767135"/>
                    <a:pt x="963515" y="1727406"/>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710184" y="485993"/>
                    <a:pt x="1703174" y="509791"/>
                  </a:cubicBezTo>
                  <a:cubicBezTo>
                    <a:pt x="1692243" y="546898"/>
                    <a:pt x="1704741" y="596371"/>
                    <a:pt x="1711009" y="633981"/>
                  </a:cubicBezTo>
                  <a:cubicBezTo>
                    <a:pt x="1720019" y="688045"/>
                    <a:pt x="1738433" y="740934"/>
                    <a:pt x="1743917" y="795782"/>
                  </a:cubicBezTo>
                  <a:cubicBezTo>
                    <a:pt x="1749402" y="848670"/>
                    <a:pt x="1730989" y="905868"/>
                    <a:pt x="1721978" y="9579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3" name="Google Shape;333;p45"/>
            <p:cNvSpPr/>
            <p:nvPr/>
          </p:nvSpPr>
          <p:spPr>
            <a:xfrm>
              <a:off x="10946163" y="4998448"/>
              <a:ext cx="1722566" cy="1783015"/>
            </a:xfrm>
            <a:custGeom>
              <a:rect b="b" l="l" r="r" t="t"/>
              <a:pathLst>
                <a:path extrusionOk="0" h="1783015" w="1722566">
                  <a:moveTo>
                    <a:pt x="784651" y="1780384"/>
                  </a:moveTo>
                  <a:cubicBezTo>
                    <a:pt x="663447" y="1786164"/>
                    <a:pt x="507049" y="1777519"/>
                    <a:pt x="292309" y="1783015"/>
                  </a:cubicBezTo>
                  <a:cubicBezTo>
                    <a:pt x="243040" y="1602505"/>
                    <a:pt x="53461" y="927665"/>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91580" y="1714643"/>
                    <a:pt x="784651" y="17803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4" name="Google Shape;334;p45"/>
            <p:cNvSpPr/>
            <p:nvPr/>
          </p:nvSpPr>
          <p:spPr>
            <a:xfrm>
              <a:off x="9396770" y="4836027"/>
              <a:ext cx="403521" cy="376097"/>
            </a:xfrm>
            <a:custGeom>
              <a:rect b="b" l="l" r="r" t="t"/>
              <a:pathLst>
                <a:path extrusionOk="0" h="376097" w="403521">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45"/>
            <p:cNvSpPr/>
            <p:nvPr/>
          </p:nvSpPr>
          <p:spPr>
            <a:xfrm>
              <a:off x="11486047" y="4919699"/>
              <a:ext cx="348673" cy="329085"/>
            </a:xfrm>
            <a:custGeom>
              <a:rect b="b" l="l" r="r" t="t"/>
              <a:pathLst>
                <a:path extrusionOk="0" h="329085" w="348673">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45"/>
            <p:cNvSpPr/>
            <p:nvPr/>
          </p:nvSpPr>
          <p:spPr>
            <a:xfrm>
              <a:off x="9562096" y="4002922"/>
              <a:ext cx="2162559" cy="1570989"/>
            </a:xfrm>
            <a:custGeom>
              <a:rect b="b" l="l" r="r" t="t"/>
              <a:pathLst>
                <a:path extrusionOk="0" h="1570989" w="216255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rgbClr val="F9BA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45"/>
            <p:cNvSpPr/>
            <p:nvPr/>
          </p:nvSpPr>
          <p:spPr>
            <a:xfrm>
              <a:off x="10380108" y="4133773"/>
              <a:ext cx="3900" cy="3900"/>
            </a:xfrm>
            <a:custGeom>
              <a:rect b="b" l="l" r="r" t="t"/>
              <a:pathLst>
                <a:path extrusionOk="0" h="120000" w="120000">
                  <a:moveTo>
                    <a:pt x="0" y="24012"/>
                  </a:moveTo>
                  <a:cubicBezTo>
                    <a:pt x="0" y="12006"/>
                    <a:pt x="0" y="12006"/>
                    <a:pt x="0" y="0"/>
                  </a:cubicBezTo>
                  <a:cubicBezTo>
                    <a:pt x="12006" y="0"/>
                    <a:pt x="12006" y="12006"/>
                    <a:pt x="23982" y="12006"/>
                  </a:cubicBezTo>
                  <a:cubicBezTo>
                    <a:pt x="23982" y="24012"/>
                    <a:pt x="12006" y="24012"/>
                    <a:pt x="0" y="24012"/>
                  </a:cubicBezTo>
                  <a:close/>
                </a:path>
              </a:pathLst>
            </a:custGeom>
            <a:solidFill>
              <a:srgbClr val="F497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45"/>
            <p:cNvSpPr/>
            <p:nvPr/>
          </p:nvSpPr>
          <p:spPr>
            <a:xfrm>
              <a:off x="10288390" y="5133457"/>
              <a:ext cx="669923" cy="438780"/>
            </a:xfrm>
            <a:custGeom>
              <a:rect b="b" l="l" r="r" t="t"/>
              <a:pathLst>
                <a:path extrusionOk="0" h="438780" w="669923">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rgbClr val="F9A6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p45"/>
            <p:cNvSpPr/>
            <p:nvPr/>
          </p:nvSpPr>
          <p:spPr>
            <a:xfrm>
              <a:off x="10983822" y="4477353"/>
              <a:ext cx="227225" cy="266402"/>
            </a:xfrm>
            <a:custGeom>
              <a:rect b="b" l="l" r="r" t="t"/>
              <a:pathLst>
                <a:path extrusionOk="0" h="266402" w="227225">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rgbClr val="F9A6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45"/>
            <p:cNvSpPr/>
            <p:nvPr/>
          </p:nvSpPr>
          <p:spPr>
            <a:xfrm>
              <a:off x="10010670" y="4488323"/>
              <a:ext cx="58765" cy="164542"/>
            </a:xfrm>
            <a:custGeom>
              <a:rect b="b" l="l" r="r" t="t"/>
              <a:pathLst>
                <a:path extrusionOk="0" h="164542" w="58765">
                  <a:moveTo>
                    <a:pt x="0" y="168069"/>
                  </a:moveTo>
                  <a:cubicBezTo>
                    <a:pt x="19197" y="114788"/>
                    <a:pt x="52497" y="20372"/>
                    <a:pt x="58765" y="0"/>
                  </a:cubicBezTo>
                </a:path>
              </a:pathLst>
            </a:custGeom>
            <a:solidFill>
              <a:srgbClr val="FEB47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 name="Google Shape;341;p45"/>
            <p:cNvSpPr/>
            <p:nvPr/>
          </p:nvSpPr>
          <p:spPr>
            <a:xfrm>
              <a:off x="10038775" y="4150583"/>
              <a:ext cx="1132209" cy="477957"/>
            </a:xfrm>
            <a:custGeom>
              <a:rect b="b" l="l" r="r" t="t"/>
              <a:pathLst>
                <a:path extrusionOk="0" h="477957" w="1132209">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45"/>
            <p:cNvSpPr/>
            <p:nvPr/>
          </p:nvSpPr>
          <p:spPr>
            <a:xfrm>
              <a:off x="10082756" y="4240333"/>
              <a:ext cx="278155" cy="278155"/>
            </a:xfrm>
            <a:custGeom>
              <a:rect b="b" l="l" r="r" t="t"/>
              <a:pathLst>
                <a:path extrusionOk="0" h="278155" w="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45"/>
            <p:cNvSpPr/>
            <p:nvPr/>
          </p:nvSpPr>
          <p:spPr>
            <a:xfrm>
              <a:off x="10851013" y="4205466"/>
              <a:ext cx="278155" cy="278155"/>
            </a:xfrm>
            <a:custGeom>
              <a:rect b="b" l="l" r="r" t="t"/>
              <a:pathLst>
                <a:path extrusionOk="0" h="278155" w="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45"/>
            <p:cNvSpPr/>
            <p:nvPr/>
          </p:nvSpPr>
          <p:spPr>
            <a:xfrm>
              <a:off x="10147789" y="5363532"/>
              <a:ext cx="1089115" cy="1402529"/>
            </a:xfrm>
            <a:custGeom>
              <a:rect b="b" l="l" r="r" t="t"/>
              <a:pathLst>
                <a:path extrusionOk="0" h="1402529" w="1089115">
                  <a:moveTo>
                    <a:pt x="915170" y="763556"/>
                  </a:moveTo>
                  <a:cubicBezTo>
                    <a:pt x="879519" y="634664"/>
                    <a:pt x="845827" y="504597"/>
                    <a:pt x="803125" y="377665"/>
                  </a:cubicBezTo>
                  <a:cubicBezTo>
                    <a:pt x="801558" y="372963"/>
                    <a:pt x="801949" y="368654"/>
                    <a:pt x="801949" y="364344"/>
                  </a:cubicBezTo>
                  <a:cubicBezTo>
                    <a:pt x="801949" y="312631"/>
                    <a:pt x="801949" y="260918"/>
                    <a:pt x="801949" y="209204"/>
                  </a:cubicBezTo>
                  <a:cubicBezTo>
                    <a:pt x="801949" y="172378"/>
                    <a:pt x="802341" y="135944"/>
                    <a:pt x="802733" y="99117"/>
                  </a:cubicBezTo>
                  <a:cubicBezTo>
                    <a:pt x="807826" y="87364"/>
                    <a:pt x="804692" y="75220"/>
                    <a:pt x="805083" y="63075"/>
                  </a:cubicBezTo>
                  <a:cubicBezTo>
                    <a:pt x="805475" y="57198"/>
                    <a:pt x="804692" y="50930"/>
                    <a:pt x="800774" y="46620"/>
                  </a:cubicBezTo>
                  <a:cubicBezTo>
                    <a:pt x="790196" y="35259"/>
                    <a:pt x="780010" y="22723"/>
                    <a:pt x="766690" y="14104"/>
                  </a:cubicBezTo>
                  <a:cubicBezTo>
                    <a:pt x="760030" y="14104"/>
                    <a:pt x="758463" y="18805"/>
                    <a:pt x="757680" y="24290"/>
                  </a:cubicBezTo>
                  <a:cubicBezTo>
                    <a:pt x="756896" y="33300"/>
                    <a:pt x="753370" y="41919"/>
                    <a:pt x="752195" y="50930"/>
                  </a:cubicBezTo>
                  <a:cubicBezTo>
                    <a:pt x="749452" y="74044"/>
                    <a:pt x="741225" y="93633"/>
                    <a:pt x="716936" y="101860"/>
                  </a:cubicBezTo>
                  <a:cubicBezTo>
                    <a:pt x="672666" y="129675"/>
                    <a:pt x="627612" y="156316"/>
                    <a:pt x="583343" y="184523"/>
                  </a:cubicBezTo>
                  <a:cubicBezTo>
                    <a:pt x="580600" y="186873"/>
                    <a:pt x="577466" y="189224"/>
                    <a:pt x="574332" y="191183"/>
                  </a:cubicBezTo>
                  <a:cubicBezTo>
                    <a:pt x="568847" y="197059"/>
                    <a:pt x="559053" y="198235"/>
                    <a:pt x="555135" y="205678"/>
                  </a:cubicBezTo>
                  <a:cubicBezTo>
                    <a:pt x="544166" y="210771"/>
                    <a:pt x="532805" y="209596"/>
                    <a:pt x="521052" y="208812"/>
                  </a:cubicBezTo>
                  <a:cubicBezTo>
                    <a:pt x="523010" y="204895"/>
                    <a:pt x="518309" y="203328"/>
                    <a:pt x="515567" y="202152"/>
                  </a:cubicBezTo>
                  <a:cubicBezTo>
                    <a:pt x="506164" y="198235"/>
                    <a:pt x="497545" y="192750"/>
                    <a:pt x="487751" y="189224"/>
                  </a:cubicBezTo>
                  <a:cubicBezTo>
                    <a:pt x="480308" y="187265"/>
                    <a:pt x="472864" y="186090"/>
                    <a:pt x="467379" y="179822"/>
                  </a:cubicBezTo>
                  <a:cubicBezTo>
                    <a:pt x="447007" y="167677"/>
                    <a:pt x="425068" y="158666"/>
                    <a:pt x="404305" y="147697"/>
                  </a:cubicBezTo>
                  <a:cubicBezTo>
                    <a:pt x="403129" y="146913"/>
                    <a:pt x="401954" y="146521"/>
                    <a:pt x="400779" y="146130"/>
                  </a:cubicBezTo>
                  <a:cubicBezTo>
                    <a:pt x="396861" y="144563"/>
                    <a:pt x="392943" y="142212"/>
                    <a:pt x="389418" y="139469"/>
                  </a:cubicBezTo>
                  <a:cubicBezTo>
                    <a:pt x="338879" y="114005"/>
                    <a:pt x="287950" y="90107"/>
                    <a:pt x="237803" y="64250"/>
                  </a:cubicBezTo>
                  <a:cubicBezTo>
                    <a:pt x="218607" y="55631"/>
                    <a:pt x="200977" y="45053"/>
                    <a:pt x="181780" y="36435"/>
                  </a:cubicBezTo>
                  <a:cubicBezTo>
                    <a:pt x="173553" y="32517"/>
                    <a:pt x="169636" y="26640"/>
                    <a:pt x="167285" y="18021"/>
                  </a:cubicBezTo>
                  <a:cubicBezTo>
                    <a:pt x="165718" y="11753"/>
                    <a:pt x="166501" y="4309"/>
                    <a:pt x="159450" y="0"/>
                  </a:cubicBezTo>
                  <a:cubicBezTo>
                    <a:pt x="146521" y="3134"/>
                    <a:pt x="140253" y="12145"/>
                    <a:pt x="138294" y="24681"/>
                  </a:cubicBezTo>
                  <a:cubicBezTo>
                    <a:pt x="135160" y="43878"/>
                    <a:pt x="131634" y="62683"/>
                    <a:pt x="129283" y="81880"/>
                  </a:cubicBezTo>
                  <a:cubicBezTo>
                    <a:pt x="128500" y="88931"/>
                    <a:pt x="127325" y="95983"/>
                    <a:pt x="129283" y="103035"/>
                  </a:cubicBezTo>
                  <a:cubicBezTo>
                    <a:pt x="128500" y="109303"/>
                    <a:pt x="126933" y="115572"/>
                    <a:pt x="126541" y="121840"/>
                  </a:cubicBezTo>
                  <a:cubicBezTo>
                    <a:pt x="125758" y="137119"/>
                    <a:pt x="118314" y="152006"/>
                    <a:pt x="121448" y="167285"/>
                  </a:cubicBezTo>
                  <a:cubicBezTo>
                    <a:pt x="135160" y="232710"/>
                    <a:pt x="149655" y="298136"/>
                    <a:pt x="162976" y="363561"/>
                  </a:cubicBezTo>
                  <a:cubicBezTo>
                    <a:pt x="166110" y="378448"/>
                    <a:pt x="173162" y="393727"/>
                    <a:pt x="170811" y="408614"/>
                  </a:cubicBezTo>
                  <a:cubicBezTo>
                    <a:pt x="155924" y="499113"/>
                    <a:pt x="139861" y="589611"/>
                    <a:pt x="124191" y="680110"/>
                  </a:cubicBezTo>
                  <a:cubicBezTo>
                    <a:pt x="108128" y="772958"/>
                    <a:pt x="92457" y="865416"/>
                    <a:pt x="76395" y="958265"/>
                  </a:cubicBezTo>
                  <a:cubicBezTo>
                    <a:pt x="60332" y="1050330"/>
                    <a:pt x="44662" y="1142788"/>
                    <a:pt x="28599" y="1234853"/>
                  </a:cubicBezTo>
                  <a:cubicBezTo>
                    <a:pt x="18805" y="1290876"/>
                    <a:pt x="9403" y="1347291"/>
                    <a:pt x="0" y="1403313"/>
                  </a:cubicBezTo>
                  <a:cubicBezTo>
                    <a:pt x="108912" y="1403313"/>
                    <a:pt x="218215" y="1403313"/>
                    <a:pt x="327126" y="1403313"/>
                  </a:cubicBezTo>
                  <a:cubicBezTo>
                    <a:pt x="373355" y="1403313"/>
                    <a:pt x="419584" y="1403313"/>
                    <a:pt x="465812" y="1403313"/>
                  </a:cubicBezTo>
                  <a:lnTo>
                    <a:pt x="776484" y="1403313"/>
                  </a:lnTo>
                  <a:cubicBezTo>
                    <a:pt x="814878" y="1403313"/>
                    <a:pt x="852879" y="1403313"/>
                    <a:pt x="891272" y="1403313"/>
                  </a:cubicBezTo>
                  <a:cubicBezTo>
                    <a:pt x="957481" y="1403313"/>
                    <a:pt x="1023690" y="1403313"/>
                    <a:pt x="1089899" y="1403313"/>
                  </a:cubicBezTo>
                  <a:cubicBezTo>
                    <a:pt x="1032309" y="1190583"/>
                    <a:pt x="974327" y="977070"/>
                    <a:pt x="915170" y="763556"/>
                  </a:cubicBez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5" name="Google Shape;345;p45"/>
            <p:cNvSpPr/>
            <p:nvPr/>
          </p:nvSpPr>
          <p:spPr>
            <a:xfrm>
              <a:off x="10522459" y="5576554"/>
              <a:ext cx="368261" cy="1190974"/>
            </a:xfrm>
            <a:custGeom>
              <a:rect b="b" l="l" r="r" t="t"/>
              <a:pathLst>
                <a:path extrusionOk="0" h="1190974" w="368261">
                  <a:moveTo>
                    <a:pt x="63719" y="1189117"/>
                  </a:moveTo>
                  <a:cubicBezTo>
                    <a:pt x="57059" y="1132310"/>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367731" y="1139362"/>
                    <a:pt x="372040" y="1190684"/>
                  </a:cubicBezTo>
                  <a:cubicBezTo>
                    <a:pt x="311708" y="1196560"/>
                    <a:pt x="141289" y="1193818"/>
                    <a:pt x="63719" y="11891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45"/>
            <p:cNvSpPr/>
            <p:nvPr/>
          </p:nvSpPr>
          <p:spPr>
            <a:xfrm>
              <a:off x="9969682" y="4494830"/>
              <a:ext cx="251900" cy="243641"/>
            </a:xfrm>
            <a:custGeom>
              <a:rect b="b" l="l" r="r" t="t"/>
              <a:pathLst>
                <a:path extrusionOk="0" h="322703" w="333642">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rgbClr val="F9A6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45"/>
            <p:cNvSpPr/>
            <p:nvPr/>
          </p:nvSpPr>
          <p:spPr>
            <a:xfrm>
              <a:off x="10362506" y="4002385"/>
              <a:ext cx="556736" cy="178951"/>
            </a:xfrm>
            <a:custGeom>
              <a:rect b="b" l="l" r="r" t="t"/>
              <a:pathLst>
                <a:path extrusionOk="0" h="428625" w="1333500">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rgbClr val="6039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48" name="Google Shape;348;p45"/>
          <p:cNvSpPr txBox="1"/>
          <p:nvPr/>
        </p:nvSpPr>
        <p:spPr>
          <a:xfrm>
            <a:off x="132125" y="1549350"/>
            <a:ext cx="8623500" cy="51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Lessons:</a:t>
            </a:r>
            <a:endParaRPr b="1"/>
          </a:p>
          <a:p>
            <a:pPr indent="-317500" lvl="0" marL="457200" rtl="0" algn="l">
              <a:spcBef>
                <a:spcPts val="0"/>
              </a:spcBef>
              <a:spcAft>
                <a:spcPts val="0"/>
              </a:spcAft>
              <a:buSzPts val="1400"/>
              <a:buChar char="●"/>
            </a:pPr>
            <a:r>
              <a:rPr lang="en-US"/>
              <a:t>Assessors Data can describe homes by specific features, but it is different than actual Market Data</a:t>
            </a:r>
            <a:endParaRPr/>
          </a:p>
          <a:p>
            <a:pPr indent="-317500" lvl="0" marL="457200" rtl="0" algn="l">
              <a:spcBef>
                <a:spcPts val="0"/>
              </a:spcBef>
              <a:spcAft>
                <a:spcPts val="0"/>
              </a:spcAft>
              <a:buSzPts val="1400"/>
              <a:buChar char="●"/>
            </a:pPr>
            <a:r>
              <a:rPr lang="en-US"/>
              <a:t>Assessors Data can be subjective:</a:t>
            </a:r>
            <a:endParaRPr/>
          </a:p>
          <a:p>
            <a:pPr indent="-317500" lvl="1" marL="914400" rtl="0" algn="l">
              <a:spcBef>
                <a:spcPts val="0"/>
              </a:spcBef>
              <a:spcAft>
                <a:spcPts val="0"/>
              </a:spcAft>
              <a:buSzPts val="1400"/>
              <a:buChar char="○"/>
            </a:pPr>
            <a:r>
              <a:rPr lang="en-US"/>
              <a:t>How Quality and Condition are rated.</a:t>
            </a:r>
            <a:endParaRPr/>
          </a:p>
          <a:p>
            <a:pPr indent="-317500" lvl="1" marL="914400" rtl="0" algn="l">
              <a:spcBef>
                <a:spcPts val="0"/>
              </a:spcBef>
              <a:spcAft>
                <a:spcPts val="0"/>
              </a:spcAft>
              <a:buSzPts val="1400"/>
              <a:buChar char="○"/>
            </a:pPr>
            <a:r>
              <a:rPr lang="en-US"/>
              <a:t>How Assessed and Actual Value are determined.</a:t>
            </a:r>
            <a:endParaRPr/>
          </a:p>
          <a:p>
            <a:pPr indent="-317500" lvl="0" marL="457200" rtl="0" algn="l">
              <a:spcBef>
                <a:spcPts val="0"/>
              </a:spcBef>
              <a:spcAft>
                <a:spcPts val="0"/>
              </a:spcAft>
              <a:buSzPts val="1400"/>
              <a:buChar char="●"/>
            </a:pPr>
            <a:r>
              <a:rPr lang="en-US"/>
              <a:t>Real Estate Sites are good at protecting their data:</a:t>
            </a:r>
            <a:endParaRPr/>
          </a:p>
          <a:p>
            <a:pPr indent="-317500" lvl="1" marL="914400" rtl="0" algn="l">
              <a:spcBef>
                <a:spcPts val="0"/>
              </a:spcBef>
              <a:spcAft>
                <a:spcPts val="0"/>
              </a:spcAft>
              <a:buSzPts val="1400"/>
              <a:buChar char="○"/>
            </a:pPr>
            <a:r>
              <a:rPr lang="en-US"/>
              <a:t>Data is purchased and has $$ Value.</a:t>
            </a:r>
            <a:endParaRPr/>
          </a:p>
          <a:p>
            <a:pPr indent="-317500" lvl="0" marL="457200" rtl="0" algn="l">
              <a:spcBef>
                <a:spcPts val="0"/>
              </a:spcBef>
              <a:spcAft>
                <a:spcPts val="0"/>
              </a:spcAft>
              <a:buSzPts val="1400"/>
              <a:buChar char="●"/>
            </a:pPr>
            <a:r>
              <a:rPr lang="en-US"/>
              <a:t>Geocoding and mapping data is a good way to reveal additional insights.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Recommendations:</a:t>
            </a:r>
            <a:endParaRPr b="1"/>
          </a:p>
          <a:p>
            <a:pPr indent="-317500" lvl="0" marL="457200" rtl="0" algn="l">
              <a:spcBef>
                <a:spcPts val="0"/>
              </a:spcBef>
              <a:spcAft>
                <a:spcPts val="0"/>
              </a:spcAft>
              <a:buSzPts val="1400"/>
              <a:buChar char="●"/>
            </a:pPr>
            <a:r>
              <a:rPr lang="en-US"/>
              <a:t>Spend more time on cleaning and exploring the data - include outlier detection.</a:t>
            </a:r>
            <a:endParaRPr/>
          </a:p>
          <a:p>
            <a:pPr indent="-317500" lvl="0" marL="457200" rtl="0" algn="l">
              <a:spcBef>
                <a:spcPts val="0"/>
              </a:spcBef>
              <a:spcAft>
                <a:spcPts val="0"/>
              </a:spcAft>
              <a:buSzPts val="1400"/>
              <a:buChar char="●"/>
            </a:pPr>
            <a:r>
              <a:rPr lang="en-US"/>
              <a:t>Expand and do a more in depth regression analysis.</a:t>
            </a:r>
            <a:endParaRPr/>
          </a:p>
          <a:p>
            <a:pPr indent="-317500" lvl="0" marL="457200" rtl="0" algn="l">
              <a:spcBef>
                <a:spcPts val="0"/>
              </a:spcBef>
              <a:spcAft>
                <a:spcPts val="0"/>
              </a:spcAft>
              <a:buSzPts val="1400"/>
              <a:buChar char="●"/>
            </a:pPr>
            <a:r>
              <a:rPr lang="en-US"/>
              <a:t>Complete web scraping (started but ran out of time to figure out) and include market data, and neighborhood data for a better picture.</a:t>
            </a:r>
            <a:endParaRPr/>
          </a:p>
          <a:p>
            <a:pPr indent="-317500" lvl="1" marL="914400" rtl="0" algn="l">
              <a:spcBef>
                <a:spcPts val="0"/>
              </a:spcBef>
              <a:spcAft>
                <a:spcPts val="0"/>
              </a:spcAft>
              <a:buSzPts val="1400"/>
              <a:buChar char="○"/>
            </a:pPr>
            <a:r>
              <a:rPr lang="en-US"/>
              <a:t>Adding Market data and Interest rate data would give a better picture of value.</a:t>
            </a:r>
            <a:endParaRPr/>
          </a:p>
          <a:p>
            <a:pPr indent="-317500" lvl="0" marL="457200" rtl="0" algn="l">
              <a:spcBef>
                <a:spcPts val="0"/>
              </a:spcBef>
              <a:spcAft>
                <a:spcPts val="0"/>
              </a:spcAft>
              <a:buSzPts val="1400"/>
              <a:buChar char="●"/>
            </a:pPr>
            <a:r>
              <a:rPr lang="en-US"/>
              <a:t>Use Supervised Clustering with known labels to see if performance improves. </a:t>
            </a:r>
            <a:endParaRPr/>
          </a:p>
          <a:p>
            <a:pPr indent="-323850" lvl="0" marL="457200" rtl="0" algn="l">
              <a:lnSpc>
                <a:spcPct val="115000"/>
              </a:lnSpc>
              <a:spcBef>
                <a:spcPts val="0"/>
              </a:spcBef>
              <a:spcAft>
                <a:spcPts val="0"/>
              </a:spcAft>
              <a:buSzPts val="1500"/>
              <a:buChar char="●"/>
            </a:pPr>
            <a:r>
              <a:rPr lang="en-US">
                <a:solidFill>
                  <a:srgbClr val="24292E"/>
                </a:solidFill>
                <a:highlight>
                  <a:srgbClr val="FFFFFF"/>
                </a:highlight>
              </a:rPr>
              <a:t>3 - dimensional visualization of the data would have helped to visualize the distinction between clusters.</a:t>
            </a:r>
            <a:endParaRPr sz="1500"/>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6"/>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444444"/>
              </a:buClr>
              <a:buSzPts val="5400"/>
              <a:buNone/>
            </a:pPr>
            <a:r>
              <a:rPr lang="en-US"/>
              <a:t>Web Presence</a:t>
            </a:r>
            <a:endParaRPr/>
          </a:p>
        </p:txBody>
      </p:sp>
      <p:grpSp>
        <p:nvGrpSpPr>
          <p:cNvPr id="354" name="Google Shape;354;p46"/>
          <p:cNvGrpSpPr/>
          <p:nvPr/>
        </p:nvGrpSpPr>
        <p:grpSpPr>
          <a:xfrm>
            <a:off x="7915130" y="4200077"/>
            <a:ext cx="3276000" cy="891805"/>
            <a:chOff x="15592130" y="5547781"/>
            <a:chExt cx="3276000" cy="891805"/>
          </a:xfrm>
        </p:grpSpPr>
        <p:sp>
          <p:nvSpPr>
            <p:cNvPr id="355" name="Google Shape;355;p46"/>
            <p:cNvSpPr txBox="1"/>
            <p:nvPr/>
          </p:nvSpPr>
          <p:spPr>
            <a:xfrm>
              <a:off x="15592130" y="5547781"/>
              <a:ext cx="3276000" cy="258600"/>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1000"/>
                </a:spcBef>
                <a:spcAft>
                  <a:spcPts val="0"/>
                </a:spcAft>
                <a:buNone/>
              </a:pPr>
              <a:r>
                <a:rPr b="1" lang="en-US" sz="1200">
                  <a:solidFill>
                    <a:schemeClr val="dk1"/>
                  </a:solidFill>
                </a:rPr>
                <a:t>GitHub Repository:</a:t>
              </a:r>
              <a:endParaRPr b="1" sz="1200">
                <a:solidFill>
                  <a:schemeClr val="dk1"/>
                </a:solidFill>
                <a:latin typeface="Arial"/>
                <a:ea typeface="Arial"/>
                <a:cs typeface="Arial"/>
                <a:sym typeface="Arial"/>
              </a:endParaRPr>
            </a:p>
          </p:txBody>
        </p:sp>
        <p:sp>
          <p:nvSpPr>
            <p:cNvPr id="356" name="Google Shape;356;p46"/>
            <p:cNvSpPr txBox="1"/>
            <p:nvPr/>
          </p:nvSpPr>
          <p:spPr>
            <a:xfrm>
              <a:off x="15592130" y="5848587"/>
              <a:ext cx="3276000" cy="5910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1000"/>
                </a:spcBef>
                <a:spcAft>
                  <a:spcPts val="0"/>
                </a:spcAft>
                <a:buNone/>
              </a:pPr>
              <a:r>
                <a:rPr lang="en-US" sz="1200" u="sng">
                  <a:solidFill>
                    <a:schemeClr val="dk1"/>
                  </a:solidFill>
                  <a:hlinkClick r:id="rId3">
                    <a:extLst>
                      <a:ext uri="{A12FA001-AC4F-418D-AE19-62706E023703}">
                        <ahyp:hlinkClr val="tx"/>
                      </a:ext>
                    </a:extLst>
                  </a:hlinkClick>
                </a:rPr>
                <a:t>https://github.com/kcbemiss/RegisU_MSDS696_ClusteringAndLinearRegressionWithRealEstateData</a:t>
              </a:r>
              <a:endParaRPr/>
            </a:p>
          </p:txBody>
        </p:sp>
      </p:grpSp>
      <p:grpSp>
        <p:nvGrpSpPr>
          <p:cNvPr id="357" name="Google Shape;357;p46"/>
          <p:cNvGrpSpPr/>
          <p:nvPr/>
        </p:nvGrpSpPr>
        <p:grpSpPr>
          <a:xfrm>
            <a:off x="7905180" y="1974365"/>
            <a:ext cx="3276000" cy="1172018"/>
            <a:chOff x="7948505" y="3984082"/>
            <a:chExt cx="3276000" cy="1172018"/>
          </a:xfrm>
        </p:grpSpPr>
        <p:sp>
          <p:nvSpPr>
            <p:cNvPr id="358" name="Google Shape;358;p46"/>
            <p:cNvSpPr txBox="1"/>
            <p:nvPr/>
          </p:nvSpPr>
          <p:spPr>
            <a:xfrm>
              <a:off x="7948505" y="3984082"/>
              <a:ext cx="3276000" cy="276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200">
                  <a:solidFill>
                    <a:srgbClr val="636363"/>
                  </a:solidFill>
                </a:rPr>
                <a:t>Tableau Public Story</a:t>
              </a:r>
              <a:endParaRPr b="1" sz="1200">
                <a:solidFill>
                  <a:srgbClr val="636363"/>
                </a:solidFill>
                <a:latin typeface="Arial"/>
                <a:ea typeface="Arial"/>
                <a:cs typeface="Arial"/>
                <a:sym typeface="Arial"/>
              </a:endParaRPr>
            </a:p>
          </p:txBody>
        </p:sp>
        <p:sp>
          <p:nvSpPr>
            <p:cNvPr id="359" name="Google Shape;359;p46"/>
            <p:cNvSpPr txBox="1"/>
            <p:nvPr/>
          </p:nvSpPr>
          <p:spPr>
            <a:xfrm>
              <a:off x="7948505" y="4241700"/>
              <a:ext cx="3276000" cy="914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1200"/>
                </a:spcAft>
                <a:buNone/>
              </a:pPr>
              <a:r>
                <a:rPr lang="en-US" sz="1200" u="sng">
                  <a:solidFill>
                    <a:schemeClr val="dk1"/>
                  </a:solidFill>
                  <a:hlinkClick r:id="rId4">
                    <a:extLst>
                      <a:ext uri="{A12FA001-AC4F-418D-AE19-62706E023703}">
                        <ahyp:hlinkClr val="tx"/>
                      </a:ext>
                    </a:extLst>
                  </a:hlinkClick>
                </a:rPr>
                <a:t>https://public.tableau.com/profile/kimberly.bemiss#!/vizhome/ClusteringandLinearRegressionwithRealEstateData/AssessorsData_Story?publish=yes</a:t>
              </a:r>
              <a:endParaRPr sz="1200">
                <a:solidFill>
                  <a:srgbClr val="636363"/>
                </a:solidFill>
                <a:latin typeface="Arial"/>
                <a:ea typeface="Arial"/>
                <a:cs typeface="Arial"/>
                <a:sym typeface="Arial"/>
              </a:endParaRPr>
            </a:p>
          </p:txBody>
        </p:sp>
      </p:grpSp>
      <p:sp>
        <p:nvSpPr>
          <p:cNvPr id="360" name="Google Shape;360;p46"/>
          <p:cNvSpPr txBox="1"/>
          <p:nvPr/>
        </p:nvSpPr>
        <p:spPr>
          <a:xfrm>
            <a:off x="7135725" y="3263204"/>
            <a:ext cx="40554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You can simply impress your audience and add a unique zing and appeal to your Reports and Presentations with our Templates.</a:t>
            </a:r>
            <a:endParaRPr sz="1200">
              <a:solidFill>
                <a:schemeClr val="lt1"/>
              </a:solidFill>
              <a:latin typeface="Arial"/>
              <a:ea typeface="Arial"/>
              <a:cs typeface="Arial"/>
              <a:sym typeface="Arial"/>
            </a:endParaRPr>
          </a:p>
        </p:txBody>
      </p:sp>
      <p:sp>
        <p:nvSpPr>
          <p:cNvPr id="361" name="Google Shape;361;p46"/>
          <p:cNvSpPr txBox="1"/>
          <p:nvPr/>
        </p:nvSpPr>
        <p:spPr>
          <a:xfrm>
            <a:off x="7135725" y="5252494"/>
            <a:ext cx="40554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You can simply impress your audience and add a unique zing and appeal to your Reports and Presentations with our Templates.</a:t>
            </a:r>
            <a:endParaRPr sz="1200">
              <a:solidFill>
                <a:schemeClr val="lt1"/>
              </a:solidFill>
              <a:latin typeface="Arial"/>
              <a:ea typeface="Arial"/>
              <a:cs typeface="Arial"/>
              <a:sym typeface="Arial"/>
            </a:endParaRPr>
          </a:p>
        </p:txBody>
      </p:sp>
      <p:sp>
        <p:nvSpPr>
          <p:cNvPr id="362" name="Google Shape;362;p46"/>
          <p:cNvSpPr/>
          <p:nvPr/>
        </p:nvSpPr>
        <p:spPr>
          <a:xfrm>
            <a:off x="7209984" y="2147808"/>
            <a:ext cx="468159" cy="464901"/>
          </a:xfrm>
          <a:custGeom>
            <a:rect b="b" l="l" r="r" t="t"/>
            <a:pathLst>
              <a:path extrusionOk="0" h="3795110" w="3821708">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363" name="Google Shape;363;p46"/>
          <p:cNvSpPr/>
          <p:nvPr/>
        </p:nvSpPr>
        <p:spPr>
          <a:xfrm rot="-895885">
            <a:off x="7205532" y="4313472"/>
            <a:ext cx="476015" cy="420897"/>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64" name="Google Shape;364;p46"/>
          <p:cNvSpPr/>
          <p:nvPr>
            <p:ph idx="2" type="pic"/>
          </p:nvPr>
        </p:nvSpPr>
        <p:spPr>
          <a:xfrm>
            <a:off x="1100461" y="1974379"/>
            <a:ext cx="5062200" cy="3000600"/>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b="1">
              <a:solidFill>
                <a:schemeClr val="accent2"/>
              </a:solidFill>
            </a:endParaRPr>
          </a:p>
          <a:p>
            <a:pPr indent="0" lvl="0" marL="0" rtl="0" algn="ctr">
              <a:spcBef>
                <a:spcPts val="1000"/>
              </a:spcBef>
              <a:spcAft>
                <a:spcPts val="0"/>
              </a:spcAft>
              <a:buNone/>
            </a:pPr>
            <a:r>
              <a:t/>
            </a:r>
            <a:endParaRPr/>
          </a:p>
          <a:p>
            <a:pPr indent="0" lvl="0" marL="0" rtl="0" algn="ctr">
              <a:spcBef>
                <a:spcPts val="1000"/>
              </a:spcBef>
              <a:spcAft>
                <a:spcPts val="0"/>
              </a:spcAft>
              <a:buNone/>
            </a:pPr>
            <a:r>
              <a:t/>
            </a:r>
            <a:endParaRPr/>
          </a:p>
          <a:p>
            <a:pPr indent="0" lvl="0" marL="0" rtl="0" algn="l">
              <a:lnSpc>
                <a:spcPct val="115000"/>
              </a:lnSpc>
              <a:spcBef>
                <a:spcPts val="0"/>
              </a:spcBef>
              <a:spcAft>
                <a:spcPts val="0"/>
              </a:spcAft>
              <a:buNone/>
            </a:pPr>
            <a:r>
              <a:t/>
            </a:r>
            <a:endParaRPr u="sng">
              <a:solidFill>
                <a:schemeClr val="dk1"/>
              </a:solidFill>
            </a:endParaRPr>
          </a:p>
          <a:p>
            <a:pPr indent="0" lvl="0" marL="0" rtl="0" algn="ctr">
              <a:spcBef>
                <a:spcPts val="1200"/>
              </a:spcBef>
              <a:spcAft>
                <a:spcPts val="0"/>
              </a:spcAft>
              <a:buNone/>
            </a:pPr>
            <a:r>
              <a:t/>
            </a:r>
            <a:endParaRPr/>
          </a:p>
        </p:txBody>
      </p:sp>
      <p:pic>
        <p:nvPicPr>
          <p:cNvPr id="365" name="Google Shape;365;p46"/>
          <p:cNvPicPr preferRelativeResize="0"/>
          <p:nvPr/>
        </p:nvPicPr>
        <p:blipFill>
          <a:blip r:embed="rId5">
            <a:alphaModFix/>
          </a:blip>
          <a:stretch>
            <a:fillRect/>
          </a:stretch>
        </p:blipFill>
        <p:spPr>
          <a:xfrm>
            <a:off x="1154500" y="1974375"/>
            <a:ext cx="4979600" cy="3000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7"/>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
          <p:cNvSpPr txBox="1"/>
          <p:nvPr>
            <p:ph idx="1" type="body"/>
          </p:nvPr>
        </p:nvSpPr>
        <p:spPr>
          <a:xfrm>
            <a:off x="323529" y="339509"/>
            <a:ext cx="115731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rgbClr val="000000"/>
              </a:buClr>
              <a:buFont typeface="Arial"/>
              <a:buNone/>
            </a:pPr>
            <a:r>
              <a:rPr b="1" i="1" lang="en-US" sz="4400"/>
              <a:t>Reference</a:t>
            </a:r>
            <a:endParaRPr/>
          </a:p>
        </p:txBody>
      </p:sp>
      <p:sp>
        <p:nvSpPr>
          <p:cNvPr id="373" name="Google Shape;373;p47"/>
          <p:cNvSpPr txBox="1"/>
          <p:nvPr/>
        </p:nvSpPr>
        <p:spPr>
          <a:xfrm>
            <a:off x="323525" y="1681700"/>
            <a:ext cx="9860100" cy="4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rgbClr val="24292E"/>
                </a:solidFill>
                <a:highlight>
                  <a:srgbClr val="FFFFFF"/>
                </a:highlight>
              </a:rPr>
              <a:t>data4Help. (2009, May 5). Clustering Real Estate Data - Becoming Human: Artificial Intelligence Magazine. Medium. </a:t>
            </a:r>
            <a:r>
              <a:rPr lang="en-US" sz="1500">
                <a:solidFill>
                  <a:schemeClr val="hlink"/>
                </a:solidFill>
                <a:highlight>
                  <a:srgbClr val="FFFFFF"/>
                </a:highlight>
                <a:uFill>
                  <a:noFill/>
                </a:uFill>
                <a:hlinkClick r:id="rId3"/>
              </a:rPr>
              <a:t>https://becominghuman.ai/clustering-real-estate-data-594894e24484</a:t>
            </a:r>
            <a:endParaRPr sz="1500">
              <a:solidFill>
                <a:schemeClr val="hlink"/>
              </a:solidFill>
              <a:highlight>
                <a:srgbClr val="FFFFFF"/>
              </a:highlight>
            </a:endParaRPr>
          </a:p>
          <a:p>
            <a:pPr indent="0" lvl="0" marL="0" rtl="0" algn="l">
              <a:lnSpc>
                <a:spcPct val="115000"/>
              </a:lnSpc>
              <a:spcBef>
                <a:spcPts val="1200"/>
              </a:spcBef>
              <a:spcAft>
                <a:spcPts val="0"/>
              </a:spcAft>
              <a:buNone/>
            </a:pPr>
            <a:r>
              <a:rPr lang="en-US" sz="1500">
                <a:solidFill>
                  <a:srgbClr val="24292E"/>
                </a:solidFill>
                <a:highlight>
                  <a:srgbClr val="FFFFFF"/>
                </a:highlight>
              </a:rPr>
              <a:t>data4Help. (2020, May 7). Introduction — End-to-End Machine Learning for Real Estate Price Prediction. Medium. </a:t>
            </a:r>
            <a:r>
              <a:rPr lang="en-US" sz="1500">
                <a:solidFill>
                  <a:schemeClr val="hlink"/>
                </a:solidFill>
                <a:highlight>
                  <a:srgbClr val="FFFFFF"/>
                </a:highlight>
                <a:uFill>
                  <a:noFill/>
                </a:uFill>
                <a:hlinkClick r:id="rId4"/>
              </a:rPr>
              <a:t>https://data4help.medium.com/introduction-end-to-end-machine-learning-for-real-estate-price-prediction-556beb2d0475</a:t>
            </a:r>
            <a:endParaRPr sz="1500">
              <a:solidFill>
                <a:schemeClr val="hlink"/>
              </a:solidFill>
              <a:highlight>
                <a:srgbClr val="FFFFFF"/>
              </a:highlight>
            </a:endParaRPr>
          </a:p>
          <a:p>
            <a:pPr indent="0" lvl="0" marL="0" rtl="0" algn="l">
              <a:lnSpc>
                <a:spcPct val="115000"/>
              </a:lnSpc>
              <a:spcBef>
                <a:spcPts val="1200"/>
              </a:spcBef>
              <a:spcAft>
                <a:spcPts val="0"/>
              </a:spcAft>
              <a:buNone/>
            </a:pPr>
            <a:r>
              <a:rPr lang="en-US" sz="1500">
                <a:solidFill>
                  <a:srgbClr val="24292E"/>
                </a:solidFill>
                <a:highlight>
                  <a:srgbClr val="FFFFFF"/>
                </a:highlight>
              </a:rPr>
              <a:t>Douglas County Assessor Office. (2021). Douglas County Assessors Database. [Data file]. Retrieved from </a:t>
            </a:r>
            <a:r>
              <a:rPr lang="en-US" sz="1500">
                <a:solidFill>
                  <a:schemeClr val="hlink"/>
                </a:solidFill>
                <a:highlight>
                  <a:srgbClr val="FFFFFF"/>
                </a:highlight>
                <a:uFill>
                  <a:noFill/>
                </a:uFill>
                <a:hlinkClick r:id="rId5"/>
              </a:rPr>
              <a:t>https://www.douglas.co.us/assessor/data-downloads/</a:t>
            </a:r>
            <a:endParaRPr sz="1500">
              <a:solidFill>
                <a:schemeClr val="hlink"/>
              </a:solidFill>
              <a:highlight>
                <a:srgbClr val="FFFFFF"/>
              </a:highlight>
            </a:endParaRPr>
          </a:p>
          <a:p>
            <a:pPr indent="0" lvl="0" marL="0" rtl="0" algn="l">
              <a:lnSpc>
                <a:spcPct val="115000"/>
              </a:lnSpc>
              <a:spcBef>
                <a:spcPts val="1200"/>
              </a:spcBef>
              <a:spcAft>
                <a:spcPts val="0"/>
              </a:spcAft>
              <a:buNone/>
            </a:pPr>
            <a:r>
              <a:rPr lang="en-US" sz="1500">
                <a:solidFill>
                  <a:srgbClr val="24292E"/>
                </a:solidFill>
                <a:highlight>
                  <a:srgbClr val="FFFFFF"/>
                </a:highlight>
              </a:rPr>
              <a:t>Lau, N. (2020, June 19). 5 Ways to Apply Data Science to Real Estate - Towards Data Science. Medium. </a:t>
            </a:r>
            <a:r>
              <a:rPr lang="en-US" sz="1500">
                <a:solidFill>
                  <a:schemeClr val="hlink"/>
                </a:solidFill>
                <a:highlight>
                  <a:srgbClr val="FFFFFF"/>
                </a:highlight>
                <a:uFill>
                  <a:noFill/>
                </a:uFill>
                <a:hlinkClick r:id="rId6"/>
              </a:rPr>
              <a:t>https://towardsdatascience.com/5-ways-to-apply-data-science-to-real-estate-e18cdcd0c1a6</a:t>
            </a:r>
            <a:endParaRPr sz="1500">
              <a:solidFill>
                <a:schemeClr val="hlink"/>
              </a:solidFill>
              <a:highlight>
                <a:srgbClr val="FFFFFF"/>
              </a:highlight>
            </a:endParaRPr>
          </a:p>
          <a:p>
            <a:pPr indent="0" lvl="0" marL="0" rtl="0" algn="l">
              <a:lnSpc>
                <a:spcPct val="115000"/>
              </a:lnSpc>
              <a:spcBef>
                <a:spcPts val="1200"/>
              </a:spcBef>
              <a:spcAft>
                <a:spcPts val="0"/>
              </a:spcAft>
              <a:buNone/>
            </a:pPr>
            <a:r>
              <a:rPr lang="en-US" sz="1500">
                <a:solidFill>
                  <a:srgbClr val="24292E"/>
                </a:solidFill>
                <a:highlight>
                  <a:srgbClr val="FFFFFF"/>
                </a:highlight>
              </a:rPr>
              <a:t>Scikit-learn: Machine Learning in Python, Pedregosa et al., JMLR 12, pp. 2825-2830, 2011. </a:t>
            </a:r>
            <a:r>
              <a:rPr lang="en-US" sz="1500">
                <a:solidFill>
                  <a:schemeClr val="hlink"/>
                </a:solidFill>
                <a:highlight>
                  <a:srgbClr val="FFFFFF"/>
                </a:highlight>
                <a:uFill>
                  <a:noFill/>
                </a:uFill>
                <a:hlinkClick r:id="rId7"/>
              </a:rPr>
              <a:t>https://scikit-learn.org/stable/modules/generated/sklearn.metrics.precision_recall_fscore_support.html#sklearn.metrics.precision_recall_fscore_support</a:t>
            </a:r>
            <a:endParaRPr sz="1500">
              <a:solidFill>
                <a:schemeClr val="hlink"/>
              </a:solidFill>
              <a:highlight>
                <a:srgbClr val="FFFFFF"/>
              </a:highlight>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8"/>
          <p:cNvSpPr txBox="1"/>
          <p:nvPr/>
        </p:nvSpPr>
        <p:spPr>
          <a:xfrm>
            <a:off x="572325" y="1621425"/>
            <a:ext cx="11324400" cy="5815800"/>
          </a:xfrm>
          <a:prstGeom prst="rect">
            <a:avLst/>
          </a:prstGeom>
          <a:noFill/>
          <a:ln>
            <a:noFill/>
          </a:ln>
        </p:spPr>
        <p:txBody>
          <a:bodyPr anchorCtr="0" anchor="t" bIns="91425" lIns="91425" spcFirstLastPara="1" rIns="91425" wrap="square" tIns="91425">
            <a:spAutoFit/>
          </a:bodyPr>
          <a:lstStyle/>
          <a:p>
            <a:pPr indent="0" lvl="0" marL="0" marR="38100" rtl="0" algn="l">
              <a:spcBef>
                <a:spcPts val="1800"/>
              </a:spcBef>
              <a:spcAft>
                <a:spcPts val="0"/>
              </a:spcAft>
              <a:buNone/>
            </a:pPr>
            <a:r>
              <a:rPr b="1" lang="en-US" sz="950"/>
              <a:t>Python Libraries</a:t>
            </a:r>
            <a:endParaRPr b="1" sz="950"/>
          </a:p>
          <a:p>
            <a:pPr indent="0" lvl="0" marL="0" rtl="0" algn="l">
              <a:spcBef>
                <a:spcPts val="1100"/>
              </a:spcBef>
              <a:spcAft>
                <a:spcPts val="0"/>
              </a:spcAft>
              <a:buNone/>
            </a:pPr>
            <a:r>
              <a:rPr lang="en-US" sz="1000">
                <a:latin typeface="Courier New"/>
                <a:ea typeface="Courier New"/>
                <a:cs typeface="Courier New"/>
                <a:sym typeface="Courier New"/>
              </a:rPr>
              <a:t>Pandas: https://pandas.pydata.org/docs/reference/index.html</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scikit-learn (sklearn): https://scikit-learn.org/stable/supervised_learning.html#supervised-learning</a:t>
            </a:r>
            <a:endParaRPr sz="1000">
              <a:latin typeface="Courier New"/>
              <a:ea typeface="Courier New"/>
              <a:cs typeface="Courier New"/>
              <a:sym typeface="Courier New"/>
            </a:endParaRPr>
          </a:p>
          <a:p>
            <a:pPr indent="0" lvl="0" marL="0" marR="38100" rtl="0" algn="l">
              <a:spcBef>
                <a:spcPts val="1800"/>
              </a:spcBef>
              <a:spcAft>
                <a:spcPts val="0"/>
              </a:spcAft>
              <a:buNone/>
            </a:pPr>
            <a:r>
              <a:rPr b="1" lang="en-US" sz="950"/>
              <a:t>Python Code and Guidance</a:t>
            </a:r>
            <a:endParaRPr b="1" sz="950"/>
          </a:p>
          <a:p>
            <a:pPr indent="0" lvl="0" marL="0" rtl="0" algn="l">
              <a:spcBef>
                <a:spcPts val="1100"/>
              </a:spcBef>
              <a:spcAft>
                <a:spcPts val="0"/>
              </a:spcAft>
              <a:buNone/>
            </a:pPr>
            <a:r>
              <a:rPr lang="en-US" sz="1000">
                <a:latin typeface="Courier New"/>
                <a:ea typeface="Courier New"/>
                <a:cs typeface="Courier New"/>
                <a:sym typeface="Courier New"/>
              </a:rPr>
              <a:t>Unsupervised Clustering (K-means and Hierarchical):</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https://medium.datadriveninvestor.com/unsupervised-learning-with-python-k-means-and-hierarchical-clustering-f36ceeec919c </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http://www.sthda.com/english/articles/31-principal-component-methods-in-r-practical-guide/117-hcpc-hierarchical-clustering-on-principal-components-essentials/#:~:text=The%20PCA%20step%20can%20be,as%20in%20gene%20expression%20data.</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https://towardsdatascience.com/k-means-clustering-algorithm-applications-evaluation-methods-and-drawbacks-aa03e644b48a</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https://medium.com/pursuitnotes/k-means-clustering-model-in-6-steps-with-python-35b532cfa8ad</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DBSCAN: https://www.analyticsvidhya.com/blog/2020/09/how-dbscan-clustering-works/</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Performance Evaluation:  </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https://medium.com/@haataa/how-to-measure-clustering-performances-when-there-are-no-ground-truth-db027e9a871c</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https://towardsdatascience.com/silhouette-coefficient-validating-clustering-techniques-e976bb81d10c</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https://towardsdatascience.com/what-are-the-best-metrics-to-evaluate-your-regression-model-418ca481755b</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Geocoding: </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https://towardsdatascience.com/pythons-geocoding-convert-a-list-of-addresses-into-a-map-f522ef513fd6</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https://www.shanelynn.ie/batch-geocoding-in-python-with-google-geocoding-api/</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https://developers.google.com/maps/documentation/geocoding/usage-and-billing?hl=en_US</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Multiple Linear Regression:</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https://scikit-learn.org/stable/auto_examples/linear_model/plot_ols.html#sphx-glr-auto-examples-linear-model-plot-ols-py</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https://scikit-learn.org/0.18/auto_examples/plot_cv_predict.html</a:t>
            </a:r>
            <a:endParaRPr sz="1000">
              <a:latin typeface="Courier New"/>
              <a:ea typeface="Courier New"/>
              <a:cs typeface="Courier New"/>
              <a:sym typeface="Courier New"/>
            </a:endParaRPr>
          </a:p>
          <a:p>
            <a:pPr indent="0" lvl="0" marL="0" rtl="0" algn="l">
              <a:spcBef>
                <a:spcPts val="0"/>
              </a:spcBef>
              <a:spcAft>
                <a:spcPts val="0"/>
              </a:spcAft>
              <a:buNone/>
            </a:pPr>
            <a:r>
              <a:rPr lang="en-US" sz="1000">
                <a:latin typeface="Courier New"/>
                <a:ea typeface="Courier New"/>
                <a:cs typeface="Courier New"/>
                <a:sym typeface="Courier New"/>
              </a:rPr>
              <a:t>    https://towardsdatascience.com/simple-and-multiple-linear-regression-in-python-c928425168f9</a:t>
            </a:r>
            <a:endParaRPr sz="1000">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sz="1000">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381" name="Google Shape;381;p48"/>
          <p:cNvSpPr txBox="1"/>
          <p:nvPr>
            <p:ph idx="1" type="body"/>
          </p:nvPr>
        </p:nvSpPr>
        <p:spPr>
          <a:xfrm>
            <a:off x="323529" y="339509"/>
            <a:ext cx="115731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rgbClr val="000000"/>
              </a:buClr>
              <a:buFont typeface="Arial"/>
              <a:buNone/>
            </a:pPr>
            <a:r>
              <a:rPr b="1" i="1" lang="en-US" sz="4400"/>
              <a:t>Sources (url)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9"/>
          <p:cNvSpPr txBox="1"/>
          <p:nvPr/>
        </p:nvSpPr>
        <p:spPr>
          <a:xfrm>
            <a:off x="540475" y="348300"/>
            <a:ext cx="10209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rgbClr val="FE9900"/>
                </a:solidFill>
              </a:rPr>
              <a:t>Appendix</a:t>
            </a:r>
            <a:endParaRPr sz="7200">
              <a:solidFill>
                <a:srgbClr val="FE99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0"/>
          <p:cNvSpPr txBox="1"/>
          <p:nvPr>
            <p:ph idx="1" type="body"/>
          </p:nvPr>
        </p:nvSpPr>
        <p:spPr>
          <a:xfrm>
            <a:off x="306925" y="339500"/>
            <a:ext cx="11589600" cy="11550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Unsupervised Clustering -</a:t>
            </a:r>
            <a:endParaRPr b="1" i="1" sz="4400"/>
          </a:p>
          <a:p>
            <a:pPr indent="457200" lvl="0" marL="0" rtl="0" algn="just">
              <a:lnSpc>
                <a:spcPct val="100000"/>
              </a:lnSpc>
              <a:spcBef>
                <a:spcPts val="0"/>
              </a:spcBef>
              <a:spcAft>
                <a:spcPts val="0"/>
              </a:spcAft>
              <a:buNone/>
            </a:pPr>
            <a:r>
              <a:rPr b="1" i="1" lang="en-US" sz="4400"/>
              <a:t> </a:t>
            </a:r>
            <a:r>
              <a:rPr b="1" i="1" lang="en-US" sz="3700"/>
              <a:t>Reducing Features</a:t>
            </a:r>
            <a:endParaRPr sz="4700"/>
          </a:p>
        </p:txBody>
      </p:sp>
      <p:sp>
        <p:nvSpPr>
          <p:cNvPr id="395" name="Google Shape;395;p50"/>
          <p:cNvSpPr txBox="1"/>
          <p:nvPr/>
        </p:nvSpPr>
        <p:spPr>
          <a:xfrm>
            <a:off x="452650" y="2301975"/>
            <a:ext cx="7119900" cy="206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Total_Garage_SF</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Total_Finished_Basement_SF</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Built_as_SF</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No_of_Bedrooms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No_of_Bathrooms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Total_Net_Acres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Quality_ord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Condition_ord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rPr>
              <a:t>Actual_Value</a:t>
            </a:r>
            <a:endParaRPr sz="1200">
              <a:solidFill>
                <a:srgbClr val="24292E"/>
              </a:solidFill>
              <a:highlight>
                <a:srgbClr val="FFFFFF"/>
              </a:highlight>
            </a:endParaRPr>
          </a:p>
        </p:txBody>
      </p:sp>
      <p:sp>
        <p:nvSpPr>
          <p:cNvPr id="396" name="Google Shape;396;p50"/>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Specific Features;</a:t>
            </a:r>
            <a:endParaRPr b="1">
              <a:solidFill>
                <a:schemeClr val="lt1"/>
              </a:solidFill>
            </a:endParaRPr>
          </a:p>
          <a:p>
            <a:pPr indent="0" lvl="0" marL="0" rtl="0" algn="l">
              <a:spcBef>
                <a:spcPts val="0"/>
              </a:spcBef>
              <a:spcAft>
                <a:spcPts val="0"/>
              </a:spcAft>
              <a:buNone/>
            </a:pPr>
            <a:r>
              <a:t/>
            </a:r>
            <a:endParaRPr b="1">
              <a:solidFill>
                <a:schemeClr val="lt1"/>
              </a:solidFill>
            </a:endParaRPr>
          </a:p>
        </p:txBody>
      </p:sp>
      <p:pic>
        <p:nvPicPr>
          <p:cNvPr id="397" name="Google Shape;397;p50"/>
          <p:cNvPicPr preferRelativeResize="0"/>
          <p:nvPr/>
        </p:nvPicPr>
        <p:blipFill>
          <a:blip r:embed="rId3">
            <a:alphaModFix/>
          </a:blip>
          <a:stretch>
            <a:fillRect/>
          </a:stretch>
        </p:blipFill>
        <p:spPr>
          <a:xfrm>
            <a:off x="7020250" y="2433450"/>
            <a:ext cx="5071032" cy="3881925"/>
          </a:xfrm>
          <a:prstGeom prst="rect">
            <a:avLst/>
          </a:prstGeom>
          <a:noFill/>
          <a:ln>
            <a:noFill/>
          </a:ln>
        </p:spPr>
      </p:pic>
      <p:pic>
        <p:nvPicPr>
          <p:cNvPr id="398" name="Google Shape;398;p50"/>
          <p:cNvPicPr preferRelativeResize="0"/>
          <p:nvPr/>
        </p:nvPicPr>
        <p:blipFill>
          <a:blip r:embed="rId4">
            <a:alphaModFix/>
          </a:blip>
          <a:stretch>
            <a:fillRect/>
          </a:stretch>
        </p:blipFill>
        <p:spPr>
          <a:xfrm>
            <a:off x="3205825" y="2301975"/>
            <a:ext cx="4276725" cy="1257300"/>
          </a:xfrm>
          <a:prstGeom prst="rect">
            <a:avLst/>
          </a:prstGeom>
          <a:noFill/>
          <a:ln>
            <a:noFill/>
          </a:ln>
        </p:spPr>
      </p:pic>
      <p:pic>
        <p:nvPicPr>
          <p:cNvPr id="399" name="Google Shape;399;p50"/>
          <p:cNvPicPr preferRelativeResize="0"/>
          <p:nvPr/>
        </p:nvPicPr>
        <p:blipFill>
          <a:blip r:embed="rId5">
            <a:alphaModFix/>
          </a:blip>
          <a:stretch>
            <a:fillRect/>
          </a:stretch>
        </p:blipFill>
        <p:spPr>
          <a:xfrm>
            <a:off x="3205824" y="3559275"/>
            <a:ext cx="3975825" cy="3196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txBox="1"/>
          <p:nvPr>
            <p:ph idx="1" type="body"/>
          </p:nvPr>
        </p:nvSpPr>
        <p:spPr>
          <a:xfrm>
            <a:off x="306925" y="339500"/>
            <a:ext cx="11589600" cy="11223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Cluster 1 </a:t>
            </a:r>
            <a:endParaRPr b="1" i="1" sz="4400"/>
          </a:p>
          <a:p>
            <a:pPr indent="0" lvl="0" marL="0" rtl="0" algn="just">
              <a:lnSpc>
                <a:spcPct val="100000"/>
              </a:lnSpc>
              <a:spcBef>
                <a:spcPts val="0"/>
              </a:spcBef>
              <a:spcAft>
                <a:spcPts val="0"/>
              </a:spcAft>
              <a:buNone/>
            </a:pPr>
            <a:r>
              <a:rPr b="1" i="1" lang="en-US" sz="2300"/>
              <a:t>Data: Garages &gt; 690 sq ft and Built &gt;= 2000</a:t>
            </a:r>
            <a:endParaRPr b="1" i="1" sz="2300"/>
          </a:p>
        </p:txBody>
      </p:sp>
      <p:sp>
        <p:nvSpPr>
          <p:cNvPr id="407" name="Google Shape;407;p51"/>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600">
                <a:solidFill>
                  <a:schemeClr val="lt1"/>
                </a:solidFill>
              </a:rPr>
              <a:t>Smaller Homes with Bigger Finished Basements</a:t>
            </a:r>
            <a:endParaRPr sz="1600">
              <a:solidFill>
                <a:schemeClr val="lt1"/>
              </a:solidFill>
            </a:endParaRPr>
          </a:p>
          <a:p>
            <a:pPr indent="0" lvl="0" marL="0" rtl="0" algn="l">
              <a:spcBef>
                <a:spcPts val="0"/>
              </a:spcBef>
              <a:spcAft>
                <a:spcPts val="0"/>
              </a:spcAft>
              <a:buNone/>
            </a:pPr>
            <a:r>
              <a:t/>
            </a:r>
            <a:endParaRPr b="1">
              <a:solidFill>
                <a:schemeClr val="lt1"/>
              </a:solidFill>
            </a:endParaRPr>
          </a:p>
        </p:txBody>
      </p:sp>
      <p:sp>
        <p:nvSpPr>
          <p:cNvPr id="408" name="Google Shape;408;p51"/>
          <p:cNvSpPr txBox="1"/>
          <p:nvPr/>
        </p:nvSpPr>
        <p:spPr>
          <a:xfrm>
            <a:off x="6670525" y="2368225"/>
            <a:ext cx="5226000" cy="438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24292E"/>
                </a:solidFill>
                <a:highlight>
                  <a:srgbClr val="FFFFFF"/>
                </a:highlight>
              </a:rPr>
              <a:t>These properties have a more medium Total Net Acres (Average of 2 Net Acres)</a:t>
            </a:r>
            <a:endParaRPr sz="1600">
              <a:solidFill>
                <a:srgbClr val="24292E"/>
              </a:solidFill>
              <a:highlight>
                <a:srgbClr val="FFFFFF"/>
              </a:highlight>
            </a:endParaRPr>
          </a:p>
          <a:p>
            <a:pPr indent="-330200" lvl="0" marL="457200" rtl="0" algn="l">
              <a:lnSpc>
                <a:spcPct val="115000"/>
              </a:lnSpc>
              <a:spcBef>
                <a:spcPts val="1200"/>
              </a:spcBef>
              <a:spcAft>
                <a:spcPts val="0"/>
              </a:spcAft>
              <a:buClr>
                <a:srgbClr val="24292E"/>
              </a:buClr>
              <a:buSzPts val="1600"/>
              <a:buChar char="●"/>
            </a:pPr>
            <a:r>
              <a:rPr lang="en-US" sz="1600">
                <a:solidFill>
                  <a:srgbClr val="24292E"/>
                </a:solidFill>
                <a:highlight>
                  <a:srgbClr val="FFFFFF"/>
                </a:highlight>
              </a:rPr>
              <a:t>Small Square Footage: These properties have an Average Built as square footage under 2800 SF</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Large Finished Basement: This cluster has the largest Average Square Footage of finished basements.</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Bathrooms: This cluster has home with 3 or less Bathrooms</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Bedrooms: This cluster has homes with 4 or Less Bedrooms</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Quality: Medium to High (High Average Quality)</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Wide$2M</a:t>
            </a:r>
            <a:endParaRPr sz="1600">
              <a:solidFill>
                <a:srgbClr val="24292E"/>
              </a:solidFill>
              <a:highlight>
                <a:srgbClr val="FFFFFF"/>
              </a:highlight>
            </a:endParaRPr>
          </a:p>
          <a:p>
            <a:pPr indent="0" lvl="0" marL="0" rtl="0" algn="l">
              <a:spcBef>
                <a:spcPts val="1200"/>
              </a:spcBef>
              <a:spcAft>
                <a:spcPts val="0"/>
              </a:spcAft>
              <a:buNone/>
            </a:pPr>
            <a:r>
              <a:t/>
            </a:r>
            <a:endParaRPr/>
          </a:p>
        </p:txBody>
      </p:sp>
      <p:pic>
        <p:nvPicPr>
          <p:cNvPr id="409" name="Google Shape;409;p51"/>
          <p:cNvPicPr preferRelativeResize="0"/>
          <p:nvPr/>
        </p:nvPicPr>
        <p:blipFill>
          <a:blip r:embed="rId3">
            <a:alphaModFix/>
          </a:blip>
          <a:stretch>
            <a:fillRect/>
          </a:stretch>
        </p:blipFill>
        <p:spPr>
          <a:xfrm>
            <a:off x="538975" y="2368225"/>
            <a:ext cx="5290347" cy="43588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2"/>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2"/>
          <p:cNvSpPr txBox="1"/>
          <p:nvPr>
            <p:ph idx="1" type="body"/>
          </p:nvPr>
        </p:nvSpPr>
        <p:spPr>
          <a:xfrm>
            <a:off x="306925" y="339500"/>
            <a:ext cx="11589600" cy="11223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Cluster 2</a:t>
            </a:r>
            <a:endParaRPr b="1" i="1" sz="4400"/>
          </a:p>
          <a:p>
            <a:pPr indent="0" lvl="0" marL="0" rtl="0" algn="just">
              <a:lnSpc>
                <a:spcPct val="100000"/>
              </a:lnSpc>
              <a:spcBef>
                <a:spcPts val="0"/>
              </a:spcBef>
              <a:spcAft>
                <a:spcPts val="0"/>
              </a:spcAft>
              <a:buNone/>
            </a:pPr>
            <a:r>
              <a:rPr b="1" i="1" lang="en-US" sz="2300"/>
              <a:t>Data: Garages &gt; 690 sq ft and Built &gt;= 2000</a:t>
            </a:r>
            <a:endParaRPr b="1" i="1" sz="4400"/>
          </a:p>
        </p:txBody>
      </p:sp>
      <p:sp>
        <p:nvSpPr>
          <p:cNvPr id="417" name="Google Shape;417;p52"/>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chemeClr val="lt1"/>
                </a:solidFill>
              </a:rPr>
              <a:t>Medium sized Homes</a:t>
            </a:r>
            <a:endParaRPr sz="17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b="1">
              <a:solidFill>
                <a:schemeClr val="lt1"/>
              </a:solidFill>
            </a:endParaRPr>
          </a:p>
        </p:txBody>
      </p:sp>
      <p:sp>
        <p:nvSpPr>
          <p:cNvPr id="418" name="Google Shape;418;p52"/>
          <p:cNvSpPr txBox="1"/>
          <p:nvPr/>
        </p:nvSpPr>
        <p:spPr>
          <a:xfrm>
            <a:off x="6670525" y="2368225"/>
            <a:ext cx="5226000" cy="467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24292E"/>
                </a:solidFill>
                <a:highlight>
                  <a:srgbClr val="FFFFFF"/>
                </a:highlight>
              </a:rPr>
              <a:t>These properties are under a half acre on average (Average &lt; 0.5 Net Acres)</a:t>
            </a:r>
            <a:endParaRPr sz="1600">
              <a:solidFill>
                <a:srgbClr val="24292E"/>
              </a:solidFill>
              <a:highlight>
                <a:srgbClr val="FFFFFF"/>
              </a:highlight>
            </a:endParaRPr>
          </a:p>
          <a:p>
            <a:pPr indent="-330200" lvl="0" marL="457200" rtl="0" algn="l">
              <a:lnSpc>
                <a:spcPct val="115000"/>
              </a:lnSpc>
              <a:spcBef>
                <a:spcPts val="1200"/>
              </a:spcBef>
              <a:spcAft>
                <a:spcPts val="0"/>
              </a:spcAft>
              <a:buClr>
                <a:srgbClr val="24292E"/>
              </a:buClr>
              <a:buSzPts val="1600"/>
              <a:buChar char="●"/>
            </a:pPr>
            <a:r>
              <a:rPr lang="en-US" sz="1600">
                <a:solidFill>
                  <a:srgbClr val="24292E"/>
                </a:solidFill>
                <a:highlight>
                  <a:srgbClr val="FFFFFF"/>
                </a:highlight>
              </a:rPr>
              <a:t>Medium Square Footage: These properties have an Average Built as square footage around 3000 SF, and Average Total SF of 3500.</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Small Finished Basement: This cluster has Average Square Footage of finished basements around 500 SF.</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Bathrooms: This cluster has home with 2 to 5 Bathrooms</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Bedroom: This cluster has bedrooms ranging from 1 to 6</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Quality: Medium to Low (Medium Average Quality)</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Under 1M$</a:t>
            </a:r>
            <a:endParaRPr sz="1600">
              <a:solidFill>
                <a:srgbClr val="24292E"/>
              </a:solidFill>
              <a:highlight>
                <a:srgbClr val="FFFFFF"/>
              </a:highlight>
            </a:endParaRPr>
          </a:p>
          <a:p>
            <a:pPr indent="0" lvl="0" marL="0" rtl="0" algn="l">
              <a:spcBef>
                <a:spcPts val="1200"/>
              </a:spcBef>
              <a:spcAft>
                <a:spcPts val="0"/>
              </a:spcAft>
              <a:buNone/>
            </a:pPr>
            <a:r>
              <a:t/>
            </a:r>
            <a:endParaRPr/>
          </a:p>
        </p:txBody>
      </p:sp>
      <p:pic>
        <p:nvPicPr>
          <p:cNvPr id="419" name="Google Shape;419;p52"/>
          <p:cNvPicPr preferRelativeResize="0"/>
          <p:nvPr/>
        </p:nvPicPr>
        <p:blipFill>
          <a:blip r:embed="rId3">
            <a:alphaModFix/>
          </a:blip>
          <a:stretch>
            <a:fillRect/>
          </a:stretch>
        </p:blipFill>
        <p:spPr>
          <a:xfrm>
            <a:off x="452650" y="2304600"/>
            <a:ext cx="5343075" cy="43588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3"/>
          <p:cNvSpPr txBox="1"/>
          <p:nvPr>
            <p:ph idx="1" type="body"/>
          </p:nvPr>
        </p:nvSpPr>
        <p:spPr>
          <a:xfrm>
            <a:off x="306925" y="339500"/>
            <a:ext cx="11589600" cy="11223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Cluster 3</a:t>
            </a:r>
            <a:endParaRPr b="1" i="1" sz="4400"/>
          </a:p>
          <a:p>
            <a:pPr indent="0" lvl="0" marL="0" rtl="0" algn="just">
              <a:lnSpc>
                <a:spcPct val="100000"/>
              </a:lnSpc>
              <a:spcBef>
                <a:spcPts val="0"/>
              </a:spcBef>
              <a:spcAft>
                <a:spcPts val="0"/>
              </a:spcAft>
              <a:buNone/>
            </a:pPr>
            <a:r>
              <a:rPr b="1" i="1" lang="en-US" sz="2300"/>
              <a:t>Data: Garages &gt; 690 sq ft and Built &gt;= 2000</a:t>
            </a:r>
            <a:endParaRPr b="1" i="1" sz="4400"/>
          </a:p>
        </p:txBody>
      </p:sp>
      <p:sp>
        <p:nvSpPr>
          <p:cNvPr id="427" name="Google Shape;427;p53"/>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chemeClr val="lt1"/>
                </a:solidFill>
              </a:rPr>
              <a:t>Medium to Larger sized Homes</a:t>
            </a:r>
            <a:endParaRPr sz="17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b="1">
              <a:solidFill>
                <a:schemeClr val="lt1"/>
              </a:solidFill>
            </a:endParaRPr>
          </a:p>
        </p:txBody>
      </p:sp>
      <p:sp>
        <p:nvSpPr>
          <p:cNvPr id="428" name="Google Shape;428;p53"/>
          <p:cNvSpPr txBox="1"/>
          <p:nvPr/>
        </p:nvSpPr>
        <p:spPr>
          <a:xfrm>
            <a:off x="6670525" y="2368225"/>
            <a:ext cx="5226000" cy="4519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Medium Acreage: These properties have a more medium Total Net Acres (Average of 1.3 Net Acres)</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Large Square Footage: These properties have a total square footage &gt; 5000 SF.</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Large Finished Basement: This cluster has Average Square Footage of finished basements over 1600 SF.</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Bathrooms: This cluster has home with 3 or more Bathrooms</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Bedroom: This cluster has bedrooms ranging from 1 to 6</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Quality: Medium to High (Highest Average Quality)</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Homes $500,000 or most, most over $1M.</a:t>
            </a:r>
            <a:endParaRPr sz="1600">
              <a:solidFill>
                <a:srgbClr val="24292E"/>
              </a:solidFill>
              <a:highlight>
                <a:srgbClr val="FFFFFF"/>
              </a:highlight>
            </a:endParaRPr>
          </a:p>
          <a:p>
            <a:pPr indent="0" lvl="0" marL="0" rtl="0" algn="l">
              <a:spcBef>
                <a:spcPts val="1200"/>
              </a:spcBef>
              <a:spcAft>
                <a:spcPts val="0"/>
              </a:spcAft>
              <a:buNone/>
            </a:pPr>
            <a:r>
              <a:t/>
            </a:r>
            <a:endParaRPr/>
          </a:p>
        </p:txBody>
      </p:sp>
      <p:pic>
        <p:nvPicPr>
          <p:cNvPr id="429" name="Google Shape;429;p53"/>
          <p:cNvPicPr preferRelativeResize="0"/>
          <p:nvPr/>
        </p:nvPicPr>
        <p:blipFill>
          <a:blip r:embed="rId3">
            <a:alphaModFix/>
          </a:blip>
          <a:stretch>
            <a:fillRect/>
          </a:stretch>
        </p:blipFill>
        <p:spPr>
          <a:xfrm>
            <a:off x="452650" y="2306813"/>
            <a:ext cx="5395803" cy="4358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7"/>
          <p:cNvSpPr txBox="1"/>
          <p:nvPr>
            <p:ph idx="1" type="body"/>
          </p:nvPr>
        </p:nvSpPr>
        <p:spPr>
          <a:xfrm>
            <a:off x="347504" y="640484"/>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444444"/>
              </a:buClr>
              <a:buSzPts val="5400"/>
              <a:buNone/>
            </a:pPr>
            <a:r>
              <a:rPr lang="en-US"/>
              <a:t>Douglas</a:t>
            </a:r>
            <a:r>
              <a:rPr lang="en-US"/>
              <a:t> County Home Search</a:t>
            </a:r>
            <a:endParaRPr/>
          </a:p>
        </p:txBody>
      </p:sp>
      <p:sp>
        <p:nvSpPr>
          <p:cNvPr id="109" name="Google Shape;109;p27"/>
          <p:cNvSpPr txBox="1"/>
          <p:nvPr/>
        </p:nvSpPr>
        <p:spPr>
          <a:xfrm>
            <a:off x="4939800" y="2299900"/>
            <a:ext cx="6356400" cy="2001000"/>
          </a:xfrm>
          <a:prstGeom prst="rect">
            <a:avLst/>
          </a:prstGeom>
          <a:noFill/>
          <a:ln>
            <a:noFill/>
          </a:ln>
        </p:spPr>
        <p:txBody>
          <a:bodyPr anchorCtr="0" anchor="ctr" bIns="45700" lIns="91425" spcFirstLastPara="1" rIns="91425" wrap="square" tIns="45700">
            <a:spAutoFit/>
          </a:bodyPr>
          <a:lstStyle/>
          <a:p>
            <a:pPr indent="0" lvl="0" marL="0" rtl="0" algn="l">
              <a:lnSpc>
                <a:spcPct val="115000"/>
              </a:lnSpc>
              <a:spcBef>
                <a:spcPts val="0"/>
              </a:spcBef>
              <a:spcAft>
                <a:spcPts val="0"/>
              </a:spcAft>
              <a:buNone/>
            </a:pPr>
            <a:r>
              <a:rPr lang="en-US" sz="1600">
                <a:solidFill>
                  <a:schemeClr val="dk1"/>
                </a:solidFill>
              </a:rPr>
              <a:t>      Problem:  </a:t>
            </a:r>
            <a:endParaRPr sz="1600">
              <a:solidFill>
                <a:schemeClr val="dk1"/>
              </a:solidFill>
            </a:endParaRPr>
          </a:p>
          <a:p>
            <a:pPr indent="0" lvl="0" marL="0" rtl="0" algn="l">
              <a:lnSpc>
                <a:spcPct val="115000"/>
              </a:lnSpc>
              <a:spcBef>
                <a:spcPts val="1200"/>
              </a:spcBef>
              <a:spcAft>
                <a:spcPts val="0"/>
              </a:spcAft>
              <a:buNone/>
            </a:pPr>
            <a:r>
              <a:rPr lang="en-US" sz="1600">
                <a:solidFill>
                  <a:schemeClr val="dk1"/>
                </a:solidFill>
              </a:rPr>
              <a:t>Finding a homes with the features you want can be challenging, especially with a market that has low volume. My family is in the process of looking for a new home in an area we are not familiar with, and we could use some help narrowing down the options!</a:t>
            </a:r>
            <a:endParaRPr b="1">
              <a:solidFill>
                <a:schemeClr val="dk1"/>
              </a:solidFill>
            </a:endParaRPr>
          </a:p>
          <a:p>
            <a:pPr indent="0" lvl="0" marL="0" rtl="0" algn="l">
              <a:lnSpc>
                <a:spcPct val="115000"/>
              </a:lnSpc>
              <a:spcBef>
                <a:spcPts val="1200"/>
              </a:spcBef>
              <a:spcAft>
                <a:spcPts val="1200"/>
              </a:spcAft>
              <a:buNone/>
            </a:pPr>
            <a:r>
              <a:t/>
            </a:r>
            <a:endParaRPr b="1" sz="1200">
              <a:solidFill>
                <a:schemeClr val="lt1"/>
              </a:solidFill>
            </a:endParaRPr>
          </a:p>
        </p:txBody>
      </p:sp>
      <p:sp>
        <p:nvSpPr>
          <p:cNvPr id="110" name="Google Shape;110;p27"/>
          <p:cNvSpPr txBox="1"/>
          <p:nvPr/>
        </p:nvSpPr>
        <p:spPr>
          <a:xfrm>
            <a:off x="4939801" y="4300900"/>
            <a:ext cx="6356400" cy="1717800"/>
          </a:xfrm>
          <a:prstGeom prst="rect">
            <a:avLst/>
          </a:prstGeom>
          <a:noFill/>
          <a:ln>
            <a:noFill/>
          </a:ln>
        </p:spPr>
        <p:txBody>
          <a:bodyPr anchorCtr="0" anchor="ctr" bIns="45700" lIns="91425" spcFirstLastPara="1" rIns="91425" wrap="square" tIns="45700">
            <a:spAutoFit/>
          </a:bodyPr>
          <a:lstStyle/>
          <a:p>
            <a:pPr indent="0" lvl="0" marL="0" rtl="0" algn="l">
              <a:lnSpc>
                <a:spcPct val="115000"/>
              </a:lnSpc>
              <a:spcBef>
                <a:spcPts val="0"/>
              </a:spcBef>
              <a:spcAft>
                <a:spcPts val="0"/>
              </a:spcAft>
              <a:buNone/>
            </a:pPr>
            <a:r>
              <a:rPr lang="en-US" sz="1600"/>
              <a:t>      Goal:</a:t>
            </a:r>
            <a:endParaRPr sz="1600"/>
          </a:p>
          <a:p>
            <a:pPr indent="0" lvl="0" marL="0" rtl="0" algn="l">
              <a:lnSpc>
                <a:spcPct val="115000"/>
              </a:lnSpc>
              <a:spcBef>
                <a:spcPts val="1200"/>
              </a:spcBef>
              <a:spcAft>
                <a:spcPts val="0"/>
              </a:spcAft>
              <a:buNone/>
            </a:pPr>
            <a:r>
              <a:rPr lang="en-US" sz="1600"/>
              <a:t>Use</a:t>
            </a:r>
            <a:r>
              <a:rPr lang="en-US" sz="1600"/>
              <a:t> publicly available assessor's data and data from an online real estate site to identify properties that met specific home feature criteria and predict an actual home value.</a:t>
            </a:r>
            <a:endParaRPr b="1">
              <a:solidFill>
                <a:schemeClr val="lt1"/>
              </a:solidFill>
            </a:endParaRPr>
          </a:p>
          <a:p>
            <a:pPr indent="0" lvl="0" marL="0" rtl="0" algn="l">
              <a:lnSpc>
                <a:spcPct val="115000"/>
              </a:lnSpc>
              <a:spcBef>
                <a:spcPts val="1200"/>
              </a:spcBef>
              <a:spcAft>
                <a:spcPts val="1200"/>
              </a:spcAft>
              <a:buNone/>
            </a:pPr>
            <a:r>
              <a:t/>
            </a:r>
            <a:endParaRPr b="1" sz="1200">
              <a:solidFill>
                <a:schemeClr val="lt1"/>
              </a:solidFill>
            </a:endParaRPr>
          </a:p>
        </p:txBody>
      </p:sp>
      <p:sp>
        <p:nvSpPr>
          <p:cNvPr id="111" name="Google Shape;111;p27"/>
          <p:cNvSpPr txBox="1"/>
          <p:nvPr/>
        </p:nvSpPr>
        <p:spPr>
          <a:xfrm>
            <a:off x="4857700" y="1701350"/>
            <a:ext cx="67170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00">
                <a:solidFill>
                  <a:schemeClr val="accent3"/>
                </a:solidFill>
              </a:rPr>
              <a:t>A new home search can be overwhelming.</a:t>
            </a:r>
            <a:endParaRPr sz="2100"/>
          </a:p>
        </p:txBody>
      </p:sp>
      <p:grpSp>
        <p:nvGrpSpPr>
          <p:cNvPr id="112" name="Google Shape;112;p27"/>
          <p:cNvGrpSpPr/>
          <p:nvPr/>
        </p:nvGrpSpPr>
        <p:grpSpPr>
          <a:xfrm>
            <a:off x="806149" y="2161746"/>
            <a:ext cx="3468186" cy="3692930"/>
            <a:chOff x="277149" y="1329107"/>
            <a:chExt cx="4479125" cy="4523986"/>
          </a:xfrm>
        </p:grpSpPr>
        <p:grpSp>
          <p:nvGrpSpPr>
            <p:cNvPr id="113" name="Google Shape;113;p27"/>
            <p:cNvGrpSpPr/>
            <p:nvPr/>
          </p:nvGrpSpPr>
          <p:grpSpPr>
            <a:xfrm>
              <a:off x="894559" y="1329107"/>
              <a:ext cx="3244859" cy="2909168"/>
              <a:chOff x="4794869" y="2803448"/>
              <a:chExt cx="2781228" cy="2493501"/>
            </a:xfrm>
          </p:grpSpPr>
          <p:sp>
            <p:nvSpPr>
              <p:cNvPr id="114" name="Google Shape;114;p27"/>
              <p:cNvSpPr/>
              <p:nvPr/>
            </p:nvSpPr>
            <p:spPr>
              <a:xfrm>
                <a:off x="5190891" y="3445703"/>
                <a:ext cx="1873170" cy="1692747"/>
              </a:xfrm>
              <a:custGeom>
                <a:rect b="b" l="l" r="r" t="t"/>
                <a:pathLst>
                  <a:path extrusionOk="0" h="1692747" w="1873170">
                    <a:moveTo>
                      <a:pt x="1663345" y="829592"/>
                    </a:moveTo>
                    <a:cubicBezTo>
                      <a:pt x="1718594" y="832625"/>
                      <a:pt x="1770809" y="876391"/>
                      <a:pt x="1782942" y="932506"/>
                    </a:cubicBezTo>
                    <a:cubicBezTo>
                      <a:pt x="1795942" y="993605"/>
                      <a:pt x="1766909" y="1059253"/>
                      <a:pt x="1697795" y="1086336"/>
                    </a:cubicBezTo>
                    <a:cubicBezTo>
                      <a:pt x="1707977" y="1095219"/>
                      <a:pt x="1718811" y="1103452"/>
                      <a:pt x="1727910" y="1113202"/>
                    </a:cubicBezTo>
                    <a:cubicBezTo>
                      <a:pt x="1761926" y="1149168"/>
                      <a:pt x="1784026" y="1192716"/>
                      <a:pt x="1802442" y="1237999"/>
                    </a:cubicBezTo>
                    <a:cubicBezTo>
                      <a:pt x="1844907" y="1342429"/>
                      <a:pt x="1869173" y="1451193"/>
                      <a:pt x="1873074" y="1564074"/>
                    </a:cubicBezTo>
                    <a:cubicBezTo>
                      <a:pt x="1873290" y="1568407"/>
                      <a:pt x="1873074" y="1572524"/>
                      <a:pt x="1873074" y="1577724"/>
                    </a:cubicBezTo>
                    <a:cubicBezTo>
                      <a:pt x="1825408" y="1577724"/>
                      <a:pt x="1779043" y="1577724"/>
                      <a:pt x="1731593" y="1577724"/>
                    </a:cubicBezTo>
                    <a:lnTo>
                      <a:pt x="1731593" y="1692747"/>
                    </a:lnTo>
                    <a:lnTo>
                      <a:pt x="1577114" y="1692747"/>
                    </a:lnTo>
                    <a:lnTo>
                      <a:pt x="1577114" y="1578374"/>
                    </a:lnTo>
                    <a:cubicBezTo>
                      <a:pt x="1530532" y="1578374"/>
                      <a:pt x="1483733" y="1578374"/>
                      <a:pt x="1436934" y="1578374"/>
                    </a:cubicBezTo>
                    <a:cubicBezTo>
                      <a:pt x="1436934" y="1560391"/>
                      <a:pt x="1435634" y="1543491"/>
                      <a:pt x="1437151" y="1526809"/>
                    </a:cubicBezTo>
                    <a:cubicBezTo>
                      <a:pt x="1446034" y="1421511"/>
                      <a:pt x="1470083" y="1319680"/>
                      <a:pt x="1512332" y="1222616"/>
                    </a:cubicBezTo>
                    <a:cubicBezTo>
                      <a:pt x="1527715" y="1187517"/>
                      <a:pt x="1545481" y="1153501"/>
                      <a:pt x="1570614" y="1124251"/>
                    </a:cubicBezTo>
                    <a:cubicBezTo>
                      <a:pt x="1582531" y="1110385"/>
                      <a:pt x="1596613" y="1098469"/>
                      <a:pt x="1609830" y="1085686"/>
                    </a:cubicBezTo>
                    <a:cubicBezTo>
                      <a:pt x="1573864" y="1071603"/>
                      <a:pt x="1546348" y="1046687"/>
                      <a:pt x="1531398" y="1008988"/>
                    </a:cubicBezTo>
                    <a:cubicBezTo>
                      <a:pt x="1520565" y="981472"/>
                      <a:pt x="1519699" y="953522"/>
                      <a:pt x="1527499" y="925140"/>
                    </a:cubicBezTo>
                    <a:cubicBezTo>
                      <a:pt x="1542231" y="871408"/>
                      <a:pt x="1595097" y="825909"/>
                      <a:pt x="1663345" y="829592"/>
                    </a:cubicBezTo>
                    <a:close/>
                    <a:moveTo>
                      <a:pt x="231945" y="502840"/>
                    </a:moveTo>
                    <a:cubicBezTo>
                      <a:pt x="280125" y="502975"/>
                      <a:pt x="328278" y="522475"/>
                      <a:pt x="364243" y="561365"/>
                    </a:cubicBezTo>
                    <a:cubicBezTo>
                      <a:pt x="438125" y="641096"/>
                      <a:pt x="425342" y="787126"/>
                      <a:pt x="311378" y="843458"/>
                    </a:cubicBezTo>
                    <a:cubicBezTo>
                      <a:pt x="324811" y="848875"/>
                      <a:pt x="339327" y="853641"/>
                      <a:pt x="352760" y="859925"/>
                    </a:cubicBezTo>
                    <a:cubicBezTo>
                      <a:pt x="379843" y="872708"/>
                      <a:pt x="401076" y="892641"/>
                      <a:pt x="416892" y="917990"/>
                    </a:cubicBezTo>
                    <a:cubicBezTo>
                      <a:pt x="419059" y="921673"/>
                      <a:pt x="420142" y="927523"/>
                      <a:pt x="418842" y="931639"/>
                    </a:cubicBezTo>
                    <a:cubicBezTo>
                      <a:pt x="390892" y="1018304"/>
                      <a:pt x="369443" y="1106485"/>
                      <a:pt x="355360" y="1196400"/>
                    </a:cubicBezTo>
                    <a:cubicBezTo>
                      <a:pt x="344310" y="1265948"/>
                      <a:pt x="337377" y="1335929"/>
                      <a:pt x="338894" y="1406561"/>
                    </a:cubicBezTo>
                    <a:cubicBezTo>
                      <a:pt x="338894" y="1408295"/>
                      <a:pt x="339111" y="1410028"/>
                      <a:pt x="339327" y="1413278"/>
                    </a:cubicBezTo>
                    <a:cubicBezTo>
                      <a:pt x="361210" y="1413278"/>
                      <a:pt x="383093" y="1413278"/>
                      <a:pt x="407142" y="1413278"/>
                    </a:cubicBezTo>
                    <a:cubicBezTo>
                      <a:pt x="404975" y="1418261"/>
                      <a:pt x="404109" y="1421511"/>
                      <a:pt x="402376" y="1424328"/>
                    </a:cubicBezTo>
                    <a:cubicBezTo>
                      <a:pt x="385693" y="1450760"/>
                      <a:pt x="368576" y="1476976"/>
                      <a:pt x="351894" y="1503625"/>
                    </a:cubicBezTo>
                    <a:cubicBezTo>
                      <a:pt x="349293" y="1507742"/>
                      <a:pt x="346044" y="1512292"/>
                      <a:pt x="346044" y="1516842"/>
                    </a:cubicBezTo>
                    <a:lnTo>
                      <a:pt x="345833" y="1692747"/>
                    </a:lnTo>
                    <a:lnTo>
                      <a:pt x="117464" y="1692747"/>
                    </a:lnTo>
                    <a:lnTo>
                      <a:pt x="117249" y="1518575"/>
                    </a:lnTo>
                    <a:cubicBezTo>
                      <a:pt x="117249" y="1514459"/>
                      <a:pt x="116383" y="1509476"/>
                      <a:pt x="113999" y="1506659"/>
                    </a:cubicBezTo>
                    <a:cubicBezTo>
                      <a:pt x="66767" y="1451627"/>
                      <a:pt x="40118" y="1386412"/>
                      <a:pt x="23001" y="1317297"/>
                    </a:cubicBezTo>
                    <a:cubicBezTo>
                      <a:pt x="-615" y="1222183"/>
                      <a:pt x="-6464" y="1125551"/>
                      <a:pt x="7402" y="1028270"/>
                    </a:cubicBezTo>
                    <a:cubicBezTo>
                      <a:pt x="12168" y="995338"/>
                      <a:pt x="21051" y="963489"/>
                      <a:pt x="36651" y="933590"/>
                    </a:cubicBezTo>
                    <a:cubicBezTo>
                      <a:pt x="59834" y="889391"/>
                      <a:pt x="95367" y="860358"/>
                      <a:pt x="143465" y="846708"/>
                    </a:cubicBezTo>
                    <a:cubicBezTo>
                      <a:pt x="146499" y="845842"/>
                      <a:pt x="149532" y="844975"/>
                      <a:pt x="152998" y="843892"/>
                    </a:cubicBezTo>
                    <a:cubicBezTo>
                      <a:pt x="37518" y="787126"/>
                      <a:pt x="24518" y="640663"/>
                      <a:pt x="99483" y="560498"/>
                    </a:cubicBezTo>
                    <a:cubicBezTo>
                      <a:pt x="135557" y="521933"/>
                      <a:pt x="183764" y="502704"/>
                      <a:pt x="231945" y="502840"/>
                    </a:cubicBezTo>
                    <a:close/>
                    <a:moveTo>
                      <a:pt x="715018" y="141258"/>
                    </a:moveTo>
                    <a:cubicBezTo>
                      <a:pt x="824866" y="141475"/>
                      <a:pt x="921496" y="218173"/>
                      <a:pt x="947062" y="325421"/>
                    </a:cubicBezTo>
                    <a:cubicBezTo>
                      <a:pt x="974795" y="442635"/>
                      <a:pt x="910447" y="567648"/>
                      <a:pt x="795616" y="606647"/>
                    </a:cubicBezTo>
                    <a:cubicBezTo>
                      <a:pt x="809699" y="622247"/>
                      <a:pt x="825515" y="638496"/>
                      <a:pt x="840032" y="655829"/>
                    </a:cubicBezTo>
                    <a:cubicBezTo>
                      <a:pt x="889430" y="714978"/>
                      <a:pt x="923013" y="783010"/>
                      <a:pt x="951612" y="853858"/>
                    </a:cubicBezTo>
                    <a:cubicBezTo>
                      <a:pt x="999711" y="973022"/>
                      <a:pt x="1032210" y="1096736"/>
                      <a:pt x="1049327" y="1224133"/>
                    </a:cubicBezTo>
                    <a:cubicBezTo>
                      <a:pt x="1056043" y="1274181"/>
                      <a:pt x="1058426" y="1324663"/>
                      <a:pt x="1062543" y="1374929"/>
                    </a:cubicBezTo>
                    <a:cubicBezTo>
                      <a:pt x="1062760" y="1378395"/>
                      <a:pt x="1062543" y="1382078"/>
                      <a:pt x="1062543" y="1387062"/>
                    </a:cubicBezTo>
                    <a:cubicBezTo>
                      <a:pt x="988662" y="1387062"/>
                      <a:pt x="915430" y="1387062"/>
                      <a:pt x="841115" y="1387062"/>
                    </a:cubicBezTo>
                    <a:lnTo>
                      <a:pt x="841115" y="1692747"/>
                    </a:lnTo>
                    <a:lnTo>
                      <a:pt x="586538" y="1692747"/>
                    </a:lnTo>
                    <a:lnTo>
                      <a:pt x="586538" y="1387712"/>
                    </a:lnTo>
                    <a:cubicBezTo>
                      <a:pt x="513306" y="1387712"/>
                      <a:pt x="439425" y="1387712"/>
                      <a:pt x="364027" y="1387712"/>
                    </a:cubicBezTo>
                    <a:cubicBezTo>
                      <a:pt x="365110" y="1362362"/>
                      <a:pt x="365543" y="1338746"/>
                      <a:pt x="367493" y="1315130"/>
                    </a:cubicBezTo>
                    <a:cubicBezTo>
                      <a:pt x="375943" y="1210916"/>
                      <a:pt x="395009" y="1108652"/>
                      <a:pt x="423392" y="1008121"/>
                    </a:cubicBezTo>
                    <a:cubicBezTo>
                      <a:pt x="450475" y="912573"/>
                      <a:pt x="484057" y="819409"/>
                      <a:pt x="534106" y="732961"/>
                    </a:cubicBezTo>
                    <a:cubicBezTo>
                      <a:pt x="560755" y="686812"/>
                      <a:pt x="591304" y="643480"/>
                      <a:pt x="633987" y="610331"/>
                    </a:cubicBezTo>
                    <a:cubicBezTo>
                      <a:pt x="634853" y="609680"/>
                      <a:pt x="635070" y="608597"/>
                      <a:pt x="635720" y="607731"/>
                    </a:cubicBezTo>
                    <a:cubicBezTo>
                      <a:pt x="518073" y="568082"/>
                      <a:pt x="452858" y="443285"/>
                      <a:pt x="480591" y="326287"/>
                    </a:cubicBezTo>
                    <a:cubicBezTo>
                      <a:pt x="506373" y="216874"/>
                      <a:pt x="603221" y="141042"/>
                      <a:pt x="715018" y="141258"/>
                    </a:cubicBezTo>
                    <a:close/>
                    <a:moveTo>
                      <a:pt x="1244755" y="429"/>
                    </a:moveTo>
                    <a:cubicBezTo>
                      <a:pt x="1348753" y="6279"/>
                      <a:pt x="1440617" y="82977"/>
                      <a:pt x="1466400" y="186758"/>
                    </a:cubicBezTo>
                    <a:cubicBezTo>
                      <a:pt x="1492833" y="293355"/>
                      <a:pt x="1446251" y="411219"/>
                      <a:pt x="1335103" y="467767"/>
                    </a:cubicBezTo>
                    <a:cubicBezTo>
                      <a:pt x="1336403" y="468634"/>
                      <a:pt x="1337486" y="469717"/>
                      <a:pt x="1338570" y="469934"/>
                    </a:cubicBezTo>
                    <a:cubicBezTo>
                      <a:pt x="1431734" y="492900"/>
                      <a:pt x="1487633" y="554649"/>
                      <a:pt x="1516882" y="643263"/>
                    </a:cubicBezTo>
                    <a:cubicBezTo>
                      <a:pt x="1538115" y="707395"/>
                      <a:pt x="1543965" y="773693"/>
                      <a:pt x="1545048" y="840642"/>
                    </a:cubicBezTo>
                    <a:cubicBezTo>
                      <a:pt x="1545048" y="844108"/>
                      <a:pt x="1543315" y="848441"/>
                      <a:pt x="1540931" y="851042"/>
                    </a:cubicBezTo>
                    <a:cubicBezTo>
                      <a:pt x="1487633" y="911057"/>
                      <a:pt x="1481566" y="984505"/>
                      <a:pt x="1524249" y="1051237"/>
                    </a:cubicBezTo>
                    <a:cubicBezTo>
                      <a:pt x="1525982" y="1054053"/>
                      <a:pt x="1527282" y="1057953"/>
                      <a:pt x="1526632" y="1060986"/>
                    </a:cubicBezTo>
                    <a:cubicBezTo>
                      <a:pt x="1508432" y="1156317"/>
                      <a:pt x="1479400" y="1247532"/>
                      <a:pt x="1425884" y="1329646"/>
                    </a:cubicBezTo>
                    <a:cubicBezTo>
                      <a:pt x="1414835" y="1346546"/>
                      <a:pt x="1401618" y="1361929"/>
                      <a:pt x="1389702" y="1378179"/>
                    </a:cubicBezTo>
                    <a:cubicBezTo>
                      <a:pt x="1387319" y="1381429"/>
                      <a:pt x="1384935" y="1385545"/>
                      <a:pt x="1384935" y="1389445"/>
                    </a:cubicBezTo>
                    <a:lnTo>
                      <a:pt x="1384723" y="1692747"/>
                    </a:lnTo>
                    <a:lnTo>
                      <a:pt x="1070559" y="1692747"/>
                    </a:lnTo>
                    <a:lnTo>
                      <a:pt x="1070559" y="1415228"/>
                    </a:lnTo>
                    <a:cubicBezTo>
                      <a:pt x="1076626" y="1414578"/>
                      <a:pt x="1081826" y="1414144"/>
                      <a:pt x="1088109" y="1413494"/>
                    </a:cubicBezTo>
                    <a:cubicBezTo>
                      <a:pt x="1088109" y="1390962"/>
                      <a:pt x="1088976" y="1368862"/>
                      <a:pt x="1087893" y="1346546"/>
                    </a:cubicBezTo>
                    <a:cubicBezTo>
                      <a:pt x="1082476" y="1236699"/>
                      <a:pt x="1063626" y="1128801"/>
                      <a:pt x="1035027" y="1022637"/>
                    </a:cubicBezTo>
                    <a:cubicBezTo>
                      <a:pt x="1007728" y="921023"/>
                      <a:pt x="973062" y="822226"/>
                      <a:pt x="921930" y="729928"/>
                    </a:cubicBezTo>
                    <a:cubicBezTo>
                      <a:pt x="920413" y="727328"/>
                      <a:pt x="919113" y="723645"/>
                      <a:pt x="919546" y="720828"/>
                    </a:cubicBezTo>
                    <a:cubicBezTo>
                      <a:pt x="929079" y="664496"/>
                      <a:pt x="944463" y="610331"/>
                      <a:pt x="977612" y="562882"/>
                    </a:cubicBezTo>
                    <a:cubicBezTo>
                      <a:pt x="1010978" y="515216"/>
                      <a:pt x="1056910" y="485967"/>
                      <a:pt x="1112375" y="471017"/>
                    </a:cubicBezTo>
                    <a:cubicBezTo>
                      <a:pt x="1114759" y="470367"/>
                      <a:pt x="1116925" y="469717"/>
                      <a:pt x="1121475" y="468417"/>
                    </a:cubicBezTo>
                    <a:cubicBezTo>
                      <a:pt x="1063843" y="438735"/>
                      <a:pt x="1022461" y="396269"/>
                      <a:pt x="999061" y="337554"/>
                    </a:cubicBezTo>
                    <a:cubicBezTo>
                      <a:pt x="975662" y="278839"/>
                      <a:pt x="974795" y="219257"/>
                      <a:pt x="996895" y="159892"/>
                    </a:cubicBezTo>
                    <a:cubicBezTo>
                      <a:pt x="1035027" y="57411"/>
                      <a:pt x="1133608" y="-5855"/>
                      <a:pt x="1244755" y="429"/>
                    </a:cubicBezTo>
                    <a:close/>
                  </a:path>
                </a:pathLst>
              </a:custGeom>
              <a:solidFill>
                <a:srgbClr val="FE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03030"/>
                  </a:solidFill>
                  <a:latin typeface="Arial"/>
                  <a:ea typeface="Arial"/>
                  <a:cs typeface="Arial"/>
                  <a:sym typeface="Arial"/>
                </a:endParaRPr>
              </a:p>
            </p:txBody>
          </p:sp>
          <p:sp>
            <p:nvSpPr>
              <p:cNvPr id="115" name="Google Shape;115;p27"/>
              <p:cNvSpPr/>
              <p:nvPr/>
            </p:nvSpPr>
            <p:spPr>
              <a:xfrm>
                <a:off x="4794869" y="2803448"/>
                <a:ext cx="2781228" cy="2493501"/>
              </a:xfrm>
              <a:custGeom>
                <a:rect b="b" l="l" r="r" t="t"/>
                <a:pathLst>
                  <a:path extrusionOk="0" h="2493501" w="2781228">
                    <a:moveTo>
                      <a:pt x="30116" y="2210662"/>
                    </a:moveTo>
                    <a:cubicBezTo>
                      <a:pt x="64132" y="2210662"/>
                      <a:pt x="97931" y="2210662"/>
                      <a:pt x="131947" y="2210879"/>
                    </a:cubicBezTo>
                    <a:cubicBezTo>
                      <a:pt x="147547" y="2211096"/>
                      <a:pt x="149280" y="2212829"/>
                      <a:pt x="149713" y="2228428"/>
                    </a:cubicBezTo>
                    <a:cubicBezTo>
                      <a:pt x="150363" y="2259845"/>
                      <a:pt x="150363" y="2291260"/>
                      <a:pt x="150580" y="2322676"/>
                    </a:cubicBezTo>
                    <a:cubicBezTo>
                      <a:pt x="150797" y="2343259"/>
                      <a:pt x="153830" y="2346726"/>
                      <a:pt x="174413" y="2346942"/>
                    </a:cubicBezTo>
                    <a:cubicBezTo>
                      <a:pt x="209512" y="2347376"/>
                      <a:pt x="244394" y="2347159"/>
                      <a:pt x="279494" y="2347159"/>
                    </a:cubicBezTo>
                    <a:cubicBezTo>
                      <a:pt x="352508" y="2347159"/>
                      <a:pt x="425307" y="2347376"/>
                      <a:pt x="498321" y="2347376"/>
                    </a:cubicBezTo>
                    <a:cubicBezTo>
                      <a:pt x="503521" y="2346726"/>
                      <a:pt x="507638" y="2346726"/>
                      <a:pt x="513054" y="2346726"/>
                    </a:cubicBezTo>
                    <a:cubicBezTo>
                      <a:pt x="513271" y="2342176"/>
                      <a:pt x="513488" y="2339359"/>
                      <a:pt x="513488" y="2336326"/>
                    </a:cubicBezTo>
                    <a:lnTo>
                      <a:pt x="513486" y="2335002"/>
                    </a:lnTo>
                    <a:lnTo>
                      <a:pt x="741855" y="2335002"/>
                    </a:lnTo>
                    <a:lnTo>
                      <a:pt x="741849" y="2340009"/>
                    </a:lnTo>
                    <a:cubicBezTo>
                      <a:pt x="741849" y="2341742"/>
                      <a:pt x="742282" y="2343476"/>
                      <a:pt x="742499" y="2346076"/>
                    </a:cubicBezTo>
                    <a:cubicBezTo>
                      <a:pt x="822447" y="2346076"/>
                      <a:pt x="902179" y="2346076"/>
                      <a:pt x="982560" y="2346076"/>
                    </a:cubicBezTo>
                    <a:lnTo>
                      <a:pt x="982560" y="2335002"/>
                    </a:lnTo>
                    <a:lnTo>
                      <a:pt x="1237137" y="2335002"/>
                    </a:lnTo>
                    <a:lnTo>
                      <a:pt x="1237137" y="2346726"/>
                    </a:lnTo>
                    <a:cubicBezTo>
                      <a:pt x="1313619" y="2346726"/>
                      <a:pt x="1389667" y="2346726"/>
                      <a:pt x="1466581" y="2346726"/>
                    </a:cubicBezTo>
                    <a:lnTo>
                      <a:pt x="1466581" y="2335002"/>
                    </a:lnTo>
                    <a:lnTo>
                      <a:pt x="1780745" y="2335002"/>
                    </a:lnTo>
                    <a:lnTo>
                      <a:pt x="1780740" y="2341526"/>
                    </a:lnTo>
                    <a:cubicBezTo>
                      <a:pt x="1780740" y="2342826"/>
                      <a:pt x="1781174" y="2344343"/>
                      <a:pt x="1781391" y="2346509"/>
                    </a:cubicBezTo>
                    <a:cubicBezTo>
                      <a:pt x="1845306" y="2346509"/>
                      <a:pt x="1909004" y="2346509"/>
                      <a:pt x="1973136" y="2346509"/>
                    </a:cubicBezTo>
                    <a:lnTo>
                      <a:pt x="1973136" y="2335002"/>
                    </a:lnTo>
                    <a:lnTo>
                      <a:pt x="2127615" y="2335002"/>
                    </a:lnTo>
                    <a:lnTo>
                      <a:pt x="2127615" y="2347376"/>
                    </a:lnTo>
                    <a:cubicBezTo>
                      <a:pt x="2131299" y="2347376"/>
                      <a:pt x="2135199" y="2347376"/>
                      <a:pt x="2138882" y="2347376"/>
                    </a:cubicBezTo>
                    <a:cubicBezTo>
                      <a:pt x="2292712" y="2347376"/>
                      <a:pt x="2446541" y="2347159"/>
                      <a:pt x="2600371" y="2347159"/>
                    </a:cubicBezTo>
                    <a:cubicBezTo>
                      <a:pt x="2629403" y="2347159"/>
                      <a:pt x="2631353" y="2344776"/>
                      <a:pt x="2631570" y="2315527"/>
                    </a:cubicBezTo>
                    <a:cubicBezTo>
                      <a:pt x="2631570" y="2286927"/>
                      <a:pt x="2631570" y="2258544"/>
                      <a:pt x="2631787" y="2229945"/>
                    </a:cubicBezTo>
                    <a:cubicBezTo>
                      <a:pt x="2632003" y="2213262"/>
                      <a:pt x="2633737" y="2211312"/>
                      <a:pt x="2650203" y="2211096"/>
                    </a:cubicBezTo>
                    <a:cubicBezTo>
                      <a:pt x="2687685" y="2210879"/>
                      <a:pt x="2725384" y="2210879"/>
                      <a:pt x="2762867" y="2211096"/>
                    </a:cubicBezTo>
                    <a:cubicBezTo>
                      <a:pt x="2779117" y="2211312"/>
                      <a:pt x="2781066" y="2213046"/>
                      <a:pt x="2781066" y="2228862"/>
                    </a:cubicBezTo>
                    <a:cubicBezTo>
                      <a:pt x="2781283" y="2310760"/>
                      <a:pt x="2781283" y="2392658"/>
                      <a:pt x="2781066" y="2474773"/>
                    </a:cubicBezTo>
                    <a:cubicBezTo>
                      <a:pt x="2781066" y="2490806"/>
                      <a:pt x="2778250" y="2492972"/>
                      <a:pt x="2762000" y="2493405"/>
                    </a:cubicBezTo>
                    <a:cubicBezTo>
                      <a:pt x="2756584" y="2493622"/>
                      <a:pt x="2751167" y="2493405"/>
                      <a:pt x="2745751" y="2493405"/>
                    </a:cubicBezTo>
                    <a:cubicBezTo>
                      <a:pt x="1842273" y="2493405"/>
                      <a:pt x="938794" y="2493405"/>
                      <a:pt x="35533" y="2493405"/>
                    </a:cubicBezTo>
                    <a:cubicBezTo>
                      <a:pt x="27516" y="2493405"/>
                      <a:pt x="19717" y="2493189"/>
                      <a:pt x="11700" y="2492756"/>
                    </a:cubicBezTo>
                    <a:cubicBezTo>
                      <a:pt x="5200" y="2492322"/>
                      <a:pt x="1084" y="2489289"/>
                      <a:pt x="1084" y="2481923"/>
                    </a:cubicBezTo>
                    <a:cubicBezTo>
                      <a:pt x="1084" y="2475856"/>
                      <a:pt x="0" y="2469789"/>
                      <a:pt x="0" y="2463506"/>
                    </a:cubicBezTo>
                    <a:cubicBezTo>
                      <a:pt x="0" y="2389191"/>
                      <a:pt x="0" y="2314660"/>
                      <a:pt x="0" y="2240345"/>
                    </a:cubicBezTo>
                    <a:cubicBezTo>
                      <a:pt x="0" y="2210879"/>
                      <a:pt x="0" y="2210662"/>
                      <a:pt x="30116" y="2210662"/>
                    </a:cubicBezTo>
                    <a:close/>
                    <a:moveTo>
                      <a:pt x="556187" y="185109"/>
                    </a:moveTo>
                    <a:cubicBezTo>
                      <a:pt x="609702" y="184676"/>
                      <a:pt x="663001" y="184676"/>
                      <a:pt x="716516" y="185109"/>
                    </a:cubicBezTo>
                    <a:cubicBezTo>
                      <a:pt x="742083" y="185326"/>
                      <a:pt x="756816" y="200925"/>
                      <a:pt x="757032" y="227142"/>
                    </a:cubicBezTo>
                    <a:cubicBezTo>
                      <a:pt x="757249" y="260724"/>
                      <a:pt x="756816" y="391371"/>
                      <a:pt x="757032" y="423220"/>
                    </a:cubicBezTo>
                    <a:cubicBezTo>
                      <a:pt x="757249" y="441203"/>
                      <a:pt x="751399" y="455503"/>
                      <a:pt x="737533" y="467852"/>
                    </a:cubicBezTo>
                    <a:cubicBezTo>
                      <a:pt x="683367" y="516168"/>
                      <a:pt x="629852" y="565134"/>
                      <a:pt x="576119" y="613883"/>
                    </a:cubicBezTo>
                    <a:cubicBezTo>
                      <a:pt x="555970" y="632082"/>
                      <a:pt x="528671" y="630999"/>
                      <a:pt x="516321" y="610633"/>
                    </a:cubicBezTo>
                    <a:cubicBezTo>
                      <a:pt x="512204" y="603916"/>
                      <a:pt x="510038" y="595033"/>
                      <a:pt x="510038" y="587016"/>
                    </a:cubicBezTo>
                    <a:cubicBezTo>
                      <a:pt x="510688" y="506852"/>
                      <a:pt x="515021" y="226925"/>
                      <a:pt x="515671" y="221292"/>
                    </a:cubicBezTo>
                    <a:cubicBezTo>
                      <a:pt x="518921" y="197242"/>
                      <a:pt x="531921" y="185326"/>
                      <a:pt x="556187" y="185109"/>
                    </a:cubicBezTo>
                    <a:close/>
                    <a:moveTo>
                      <a:pt x="1200583" y="84400"/>
                    </a:moveTo>
                    <a:cubicBezTo>
                      <a:pt x="1211091" y="84400"/>
                      <a:pt x="1221545" y="89221"/>
                      <a:pt x="1231295" y="98862"/>
                    </a:cubicBezTo>
                    <a:cubicBezTo>
                      <a:pt x="1252311" y="119662"/>
                      <a:pt x="1273328" y="140678"/>
                      <a:pt x="1294127" y="161694"/>
                    </a:cubicBezTo>
                    <a:cubicBezTo>
                      <a:pt x="1313410" y="181194"/>
                      <a:pt x="1313410" y="203293"/>
                      <a:pt x="1293910" y="222359"/>
                    </a:cubicBezTo>
                    <a:cubicBezTo>
                      <a:pt x="1133581" y="379655"/>
                      <a:pt x="365949" y="1132121"/>
                      <a:pt x="248519" y="1247384"/>
                    </a:cubicBezTo>
                    <a:cubicBezTo>
                      <a:pt x="237252" y="1258434"/>
                      <a:pt x="224036" y="1263417"/>
                      <a:pt x="208653" y="1263417"/>
                    </a:cubicBezTo>
                    <a:cubicBezTo>
                      <a:pt x="183737" y="1263201"/>
                      <a:pt x="82556" y="1263417"/>
                      <a:pt x="56990" y="1263201"/>
                    </a:cubicBezTo>
                    <a:cubicBezTo>
                      <a:pt x="33157" y="1262984"/>
                      <a:pt x="20157" y="1253018"/>
                      <a:pt x="16041" y="1231568"/>
                    </a:cubicBezTo>
                    <a:cubicBezTo>
                      <a:pt x="13657" y="1219002"/>
                      <a:pt x="18207" y="1208169"/>
                      <a:pt x="27307" y="1199502"/>
                    </a:cubicBezTo>
                    <a:cubicBezTo>
                      <a:pt x="157304" y="1074272"/>
                      <a:pt x="1082882" y="182277"/>
                      <a:pt x="1169546" y="98862"/>
                    </a:cubicBezTo>
                    <a:cubicBezTo>
                      <a:pt x="1179513" y="89221"/>
                      <a:pt x="1190075" y="84400"/>
                      <a:pt x="1200583" y="84400"/>
                    </a:cubicBezTo>
                    <a:close/>
                    <a:moveTo>
                      <a:pt x="1274612" y="1381"/>
                    </a:moveTo>
                    <a:cubicBezTo>
                      <a:pt x="1320327" y="14814"/>
                      <a:pt x="1464190" y="59446"/>
                      <a:pt x="1490190" y="68546"/>
                    </a:cubicBezTo>
                    <a:cubicBezTo>
                      <a:pt x="1499073" y="71579"/>
                      <a:pt x="1508172" y="76562"/>
                      <a:pt x="1514889" y="83062"/>
                    </a:cubicBezTo>
                    <a:cubicBezTo>
                      <a:pt x="1573604" y="139611"/>
                      <a:pt x="2598412" y="1137337"/>
                      <a:pt x="2635895" y="1173736"/>
                    </a:cubicBezTo>
                    <a:cubicBezTo>
                      <a:pt x="2646511" y="1184136"/>
                      <a:pt x="2653228" y="1196052"/>
                      <a:pt x="2650628" y="1211435"/>
                    </a:cubicBezTo>
                    <a:cubicBezTo>
                      <a:pt x="2646945" y="1232018"/>
                      <a:pt x="2633078" y="1242418"/>
                      <a:pt x="2609029" y="1242634"/>
                    </a:cubicBezTo>
                    <a:cubicBezTo>
                      <a:pt x="2584546" y="1242634"/>
                      <a:pt x="2491382" y="1242201"/>
                      <a:pt x="2469282" y="1242634"/>
                    </a:cubicBezTo>
                    <a:cubicBezTo>
                      <a:pt x="2450650" y="1242851"/>
                      <a:pt x="2435700" y="1237001"/>
                      <a:pt x="2422050" y="1223568"/>
                    </a:cubicBezTo>
                    <a:cubicBezTo>
                      <a:pt x="2316319" y="1118921"/>
                      <a:pt x="1302994" y="124011"/>
                      <a:pt x="1244062" y="65729"/>
                    </a:cubicBezTo>
                    <a:cubicBezTo>
                      <a:pt x="1227379" y="49263"/>
                      <a:pt x="1225645" y="28464"/>
                      <a:pt x="1239512" y="12647"/>
                    </a:cubicBezTo>
                    <a:cubicBezTo>
                      <a:pt x="1248829" y="2031"/>
                      <a:pt x="1261178" y="-2519"/>
                      <a:pt x="1274612" y="1381"/>
                    </a:cubicBezTo>
                    <a:close/>
                  </a:path>
                </a:pathLst>
              </a:custGeom>
              <a:solidFill>
                <a:srgbClr val="3030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03030"/>
                  </a:solidFill>
                  <a:latin typeface="Arial"/>
                  <a:ea typeface="Arial"/>
                  <a:cs typeface="Arial"/>
                  <a:sym typeface="Arial"/>
                </a:endParaRPr>
              </a:p>
            </p:txBody>
          </p:sp>
        </p:grpSp>
        <p:grpSp>
          <p:nvGrpSpPr>
            <p:cNvPr id="116" name="Google Shape;116;p27"/>
            <p:cNvGrpSpPr/>
            <p:nvPr/>
          </p:nvGrpSpPr>
          <p:grpSpPr>
            <a:xfrm>
              <a:off x="277149" y="3089333"/>
              <a:ext cx="4479125" cy="2763760"/>
              <a:chOff x="539284" y="0"/>
              <a:chExt cx="11111696" cy="6856264"/>
            </a:xfrm>
          </p:grpSpPr>
          <p:sp>
            <p:nvSpPr>
              <p:cNvPr id="117" name="Google Shape;117;p27"/>
              <p:cNvSpPr/>
              <p:nvPr/>
            </p:nvSpPr>
            <p:spPr>
              <a:xfrm>
                <a:off x="539284" y="334673"/>
                <a:ext cx="11111696" cy="6519440"/>
              </a:xfrm>
              <a:custGeom>
                <a:rect b="b" l="l" r="r" t="t"/>
                <a:pathLst>
                  <a:path extrusionOk="0" h="6519440" w="11111696">
                    <a:moveTo>
                      <a:pt x="868" y="2278312"/>
                    </a:moveTo>
                    <a:cubicBezTo>
                      <a:pt x="23439" y="2074309"/>
                      <a:pt x="126743" y="1899820"/>
                      <a:pt x="203136" y="1715783"/>
                    </a:cubicBezTo>
                    <a:cubicBezTo>
                      <a:pt x="250013" y="1602930"/>
                      <a:pt x="275188" y="1488340"/>
                      <a:pt x="279529" y="1364202"/>
                    </a:cubicBezTo>
                    <a:cubicBezTo>
                      <a:pt x="289078" y="1029983"/>
                      <a:pt x="393250" y="725279"/>
                      <a:pt x="589441" y="451827"/>
                    </a:cubicBezTo>
                    <a:cubicBezTo>
                      <a:pt x="648472" y="370226"/>
                      <a:pt x="695349" y="279943"/>
                      <a:pt x="748303" y="194001"/>
                    </a:cubicBezTo>
                    <a:cubicBezTo>
                      <a:pt x="763929" y="167958"/>
                      <a:pt x="781291" y="142783"/>
                      <a:pt x="800389" y="119344"/>
                    </a:cubicBezTo>
                    <a:cubicBezTo>
                      <a:pt x="934945" y="-38650"/>
                      <a:pt x="1133740" y="-38650"/>
                      <a:pt x="1267428" y="120213"/>
                    </a:cubicBezTo>
                    <a:cubicBezTo>
                      <a:pt x="1355106" y="224385"/>
                      <a:pt x="1393303" y="345051"/>
                      <a:pt x="1363787" y="479606"/>
                    </a:cubicBezTo>
                    <a:cubicBezTo>
                      <a:pt x="1333404" y="617635"/>
                      <a:pt x="1302152" y="755663"/>
                      <a:pt x="1258747" y="889350"/>
                    </a:cubicBezTo>
                    <a:cubicBezTo>
                      <a:pt x="1216210" y="1020434"/>
                      <a:pt x="1158047" y="1147176"/>
                      <a:pt x="1108565" y="1276524"/>
                    </a:cubicBezTo>
                    <a:cubicBezTo>
                      <a:pt x="1101621" y="1293886"/>
                      <a:pt x="1104225" y="1316456"/>
                      <a:pt x="1107697" y="1336422"/>
                    </a:cubicBezTo>
                    <a:cubicBezTo>
                      <a:pt x="1122455" y="1413683"/>
                      <a:pt x="1147630" y="1490076"/>
                      <a:pt x="1154575" y="1568205"/>
                    </a:cubicBezTo>
                    <a:cubicBezTo>
                      <a:pt x="1167596" y="1730540"/>
                      <a:pt x="1141553" y="1891139"/>
                      <a:pt x="1118114" y="2051738"/>
                    </a:cubicBezTo>
                    <a:cubicBezTo>
                      <a:pt x="1116378" y="2063891"/>
                      <a:pt x="1115510" y="2077781"/>
                      <a:pt x="1119851" y="2089066"/>
                    </a:cubicBezTo>
                    <a:cubicBezTo>
                      <a:pt x="1155443" y="2181953"/>
                      <a:pt x="1169332" y="2279181"/>
                      <a:pt x="1164992" y="2378144"/>
                    </a:cubicBezTo>
                    <a:cubicBezTo>
                      <a:pt x="1160651" y="2487525"/>
                      <a:pt x="1152838" y="2596906"/>
                      <a:pt x="1146762" y="2705418"/>
                    </a:cubicBezTo>
                    <a:cubicBezTo>
                      <a:pt x="1079918" y="2711495"/>
                      <a:pt x="1014810" y="2711495"/>
                      <a:pt x="952307" y="2724516"/>
                    </a:cubicBezTo>
                    <a:cubicBezTo>
                      <a:pt x="826432" y="2749691"/>
                      <a:pt x="717052" y="2810458"/>
                      <a:pt x="628505" y="2905082"/>
                    </a:cubicBezTo>
                    <a:cubicBezTo>
                      <a:pt x="496554" y="3045714"/>
                      <a:pt x="489609" y="3222806"/>
                      <a:pt x="613748" y="3375592"/>
                    </a:cubicBezTo>
                    <a:cubicBezTo>
                      <a:pt x="681460" y="3458062"/>
                      <a:pt x="753512" y="3537927"/>
                      <a:pt x="825564" y="3616925"/>
                    </a:cubicBezTo>
                    <a:cubicBezTo>
                      <a:pt x="1041722" y="3852180"/>
                      <a:pt x="1258747" y="4087435"/>
                      <a:pt x="1476640" y="4320955"/>
                    </a:cubicBezTo>
                    <a:cubicBezTo>
                      <a:pt x="1523518" y="4371304"/>
                      <a:pt x="1578208" y="4414710"/>
                      <a:pt x="1629426" y="4461587"/>
                    </a:cubicBezTo>
                    <a:cubicBezTo>
                      <a:pt x="1663282" y="4403424"/>
                      <a:pt x="1653733" y="4339185"/>
                      <a:pt x="1604251" y="4279286"/>
                    </a:cubicBezTo>
                    <a:cubicBezTo>
                      <a:pt x="1454070" y="4096985"/>
                      <a:pt x="1304756" y="3915551"/>
                      <a:pt x="1154575" y="3733250"/>
                    </a:cubicBezTo>
                    <a:cubicBezTo>
                      <a:pt x="1148498" y="3725437"/>
                      <a:pt x="1142421" y="3717624"/>
                      <a:pt x="1132004" y="3703735"/>
                    </a:cubicBezTo>
                    <a:cubicBezTo>
                      <a:pt x="1256143" y="3600430"/>
                      <a:pt x="1379413" y="3497126"/>
                      <a:pt x="1507024" y="3391218"/>
                    </a:cubicBezTo>
                    <a:cubicBezTo>
                      <a:pt x="1408060" y="3279233"/>
                      <a:pt x="1314305" y="3168116"/>
                      <a:pt x="1214474" y="3062208"/>
                    </a:cubicBezTo>
                    <a:cubicBezTo>
                      <a:pt x="1155443" y="3000573"/>
                      <a:pt x="1072105" y="2985815"/>
                      <a:pt x="990504" y="2984947"/>
                    </a:cubicBezTo>
                    <a:cubicBezTo>
                      <a:pt x="913243" y="2984079"/>
                      <a:pt x="835113" y="2994496"/>
                      <a:pt x="756984" y="2998836"/>
                    </a:cubicBezTo>
                    <a:cubicBezTo>
                      <a:pt x="748303" y="2999705"/>
                      <a:pt x="739622" y="2998836"/>
                      <a:pt x="728337" y="2998836"/>
                    </a:cubicBezTo>
                    <a:cubicBezTo>
                      <a:pt x="758721" y="2912894"/>
                      <a:pt x="821224" y="2869489"/>
                      <a:pt x="903693" y="2852996"/>
                    </a:cubicBezTo>
                    <a:cubicBezTo>
                      <a:pt x="1278713" y="2777471"/>
                      <a:pt x="1612064" y="2856468"/>
                      <a:pt x="1895933" y="3119502"/>
                    </a:cubicBezTo>
                    <a:cubicBezTo>
                      <a:pt x="2047851" y="3260135"/>
                      <a:pt x="2195428" y="3405108"/>
                      <a:pt x="2350818" y="3541400"/>
                    </a:cubicBezTo>
                    <a:cubicBezTo>
                      <a:pt x="2670280" y="3822664"/>
                      <a:pt x="3042695" y="3999757"/>
                      <a:pt x="3461120" y="4076150"/>
                    </a:cubicBezTo>
                    <a:cubicBezTo>
                      <a:pt x="3708529" y="4121291"/>
                      <a:pt x="3957674" y="4154279"/>
                      <a:pt x="4204215" y="4199420"/>
                    </a:cubicBezTo>
                    <a:cubicBezTo>
                      <a:pt x="4408219" y="4236749"/>
                      <a:pt x="4611354" y="4279286"/>
                      <a:pt x="4797128" y="4380854"/>
                    </a:cubicBezTo>
                    <a:cubicBezTo>
                      <a:pt x="5173015" y="4585726"/>
                      <a:pt x="5422161" y="4890429"/>
                      <a:pt x="5547167" y="5298437"/>
                    </a:cubicBezTo>
                    <a:cubicBezTo>
                      <a:pt x="5548903" y="5303645"/>
                      <a:pt x="5550640" y="5308854"/>
                      <a:pt x="5552376" y="5314931"/>
                    </a:cubicBezTo>
                    <a:cubicBezTo>
                      <a:pt x="5552376" y="5315799"/>
                      <a:pt x="5554980" y="5314931"/>
                      <a:pt x="5551508" y="5314931"/>
                    </a:cubicBezTo>
                    <a:cubicBezTo>
                      <a:pt x="5599254" y="5206418"/>
                      <a:pt x="5640054" y="5095301"/>
                      <a:pt x="5694745" y="4991997"/>
                    </a:cubicBezTo>
                    <a:cubicBezTo>
                      <a:pt x="5868365" y="4662987"/>
                      <a:pt x="6139212" y="4437280"/>
                      <a:pt x="6482112" y="4307065"/>
                    </a:cubicBezTo>
                    <a:cubicBezTo>
                      <a:pt x="6648788" y="4243694"/>
                      <a:pt x="6831089" y="4216783"/>
                      <a:pt x="7007313" y="4182927"/>
                    </a:cubicBezTo>
                    <a:cubicBezTo>
                      <a:pt x="7278161" y="4130841"/>
                      <a:pt x="7552481" y="4097853"/>
                      <a:pt x="7820724" y="4036217"/>
                    </a:cubicBezTo>
                    <a:cubicBezTo>
                      <a:pt x="8215710" y="3945935"/>
                      <a:pt x="8552533" y="3741931"/>
                      <a:pt x="8847688" y="3467611"/>
                    </a:cubicBezTo>
                    <a:cubicBezTo>
                      <a:pt x="8991792" y="3333924"/>
                      <a:pt x="9131557" y="3195027"/>
                      <a:pt x="9281738" y="3067416"/>
                    </a:cubicBezTo>
                    <a:cubicBezTo>
                      <a:pt x="9504841" y="2876434"/>
                      <a:pt x="9767007" y="2800909"/>
                      <a:pt x="10059557" y="2833897"/>
                    </a:cubicBezTo>
                    <a:cubicBezTo>
                      <a:pt x="10126401" y="2841710"/>
                      <a:pt x="10194113" y="2852127"/>
                      <a:pt x="10259220" y="2869489"/>
                    </a:cubicBezTo>
                    <a:cubicBezTo>
                      <a:pt x="10322592" y="2886851"/>
                      <a:pt x="10360789" y="2935465"/>
                      <a:pt x="10385095" y="2996232"/>
                    </a:cubicBezTo>
                    <a:cubicBezTo>
                      <a:pt x="10302625" y="2991892"/>
                      <a:pt x="10223628" y="2984079"/>
                      <a:pt x="10144631" y="2983211"/>
                    </a:cubicBezTo>
                    <a:cubicBezTo>
                      <a:pt x="10023097" y="2982343"/>
                      <a:pt x="9919793" y="3019671"/>
                      <a:pt x="9840796" y="3119502"/>
                    </a:cubicBezTo>
                    <a:cubicBezTo>
                      <a:pt x="9768743" y="3211521"/>
                      <a:pt x="9688010" y="3297463"/>
                      <a:pt x="9607276" y="3390350"/>
                    </a:cubicBezTo>
                    <a:cubicBezTo>
                      <a:pt x="9731415" y="3493654"/>
                      <a:pt x="9854685" y="3596958"/>
                      <a:pt x="9982297" y="3702867"/>
                    </a:cubicBezTo>
                    <a:cubicBezTo>
                      <a:pt x="9918925" y="3780128"/>
                      <a:pt x="9858158" y="3854784"/>
                      <a:pt x="9796523" y="3929441"/>
                    </a:cubicBezTo>
                    <a:cubicBezTo>
                      <a:pt x="9700164" y="4046635"/>
                      <a:pt x="9603804" y="4163828"/>
                      <a:pt x="9507445" y="4281022"/>
                    </a:cubicBezTo>
                    <a:cubicBezTo>
                      <a:pt x="9460567" y="4338317"/>
                      <a:pt x="9451886" y="4403424"/>
                      <a:pt x="9484874" y="4459851"/>
                    </a:cubicBezTo>
                    <a:cubicBezTo>
                      <a:pt x="9536092" y="4412974"/>
                      <a:pt x="9590782" y="4369569"/>
                      <a:pt x="9637660" y="4319218"/>
                    </a:cubicBezTo>
                    <a:cubicBezTo>
                      <a:pt x="9878992" y="4059656"/>
                      <a:pt x="10118588" y="3798358"/>
                      <a:pt x="10358184" y="3537927"/>
                    </a:cubicBezTo>
                    <a:cubicBezTo>
                      <a:pt x="10401589" y="3491050"/>
                      <a:pt x="10443258" y="3443304"/>
                      <a:pt x="10484926" y="3394691"/>
                    </a:cubicBezTo>
                    <a:cubicBezTo>
                      <a:pt x="10642922" y="3207181"/>
                      <a:pt x="10621219" y="2998836"/>
                      <a:pt x="10426764" y="2847787"/>
                    </a:cubicBezTo>
                    <a:cubicBezTo>
                      <a:pt x="10300889" y="2750559"/>
                      <a:pt x="10160257" y="2701078"/>
                      <a:pt x="9999659" y="2710627"/>
                    </a:cubicBezTo>
                    <a:cubicBezTo>
                      <a:pt x="9990978" y="2711495"/>
                      <a:pt x="9982297" y="2710627"/>
                      <a:pt x="9968406" y="2710627"/>
                    </a:cubicBezTo>
                    <a:cubicBezTo>
                      <a:pt x="9964935" y="2501415"/>
                      <a:pt x="9918925" y="2293938"/>
                      <a:pt x="9992713" y="2087330"/>
                    </a:cubicBezTo>
                    <a:cubicBezTo>
                      <a:pt x="10008340" y="2044793"/>
                      <a:pt x="9987505" y="1989235"/>
                      <a:pt x="9981428" y="1938885"/>
                    </a:cubicBezTo>
                    <a:cubicBezTo>
                      <a:pt x="9959725" y="1769605"/>
                      <a:pt x="9942363" y="1599457"/>
                      <a:pt x="9976219" y="1430177"/>
                    </a:cubicBezTo>
                    <a:cubicBezTo>
                      <a:pt x="9979692" y="1411947"/>
                      <a:pt x="9983165" y="1391981"/>
                      <a:pt x="9991846" y="1376355"/>
                    </a:cubicBezTo>
                    <a:cubicBezTo>
                      <a:pt x="10024833" y="1323401"/>
                      <a:pt x="10008340" y="1275655"/>
                      <a:pt x="9985768" y="1223569"/>
                    </a:cubicBezTo>
                    <a:cubicBezTo>
                      <a:pt x="9906771" y="1042136"/>
                      <a:pt x="9830379" y="859835"/>
                      <a:pt x="9790445" y="665380"/>
                    </a:cubicBezTo>
                    <a:cubicBezTo>
                      <a:pt x="9771348" y="569889"/>
                      <a:pt x="9744437" y="472662"/>
                      <a:pt x="9744437" y="376302"/>
                    </a:cubicBezTo>
                    <a:cubicBezTo>
                      <a:pt x="9745305" y="230461"/>
                      <a:pt x="9817357" y="114136"/>
                      <a:pt x="9945836" y="38611"/>
                    </a:cubicBezTo>
                    <a:cubicBezTo>
                      <a:pt x="10047404" y="-21288"/>
                      <a:pt x="10167202" y="-10871"/>
                      <a:pt x="10257484" y="65522"/>
                    </a:cubicBezTo>
                    <a:cubicBezTo>
                      <a:pt x="10290473" y="93301"/>
                      <a:pt x="10320856" y="125421"/>
                      <a:pt x="10344294" y="161013"/>
                    </a:cubicBezTo>
                    <a:cubicBezTo>
                      <a:pt x="10434577" y="299909"/>
                      <a:pt x="10527464" y="437938"/>
                      <a:pt x="10609065" y="582042"/>
                    </a:cubicBezTo>
                    <a:cubicBezTo>
                      <a:pt x="10760983" y="847681"/>
                      <a:pt x="10839112" y="1133287"/>
                      <a:pt x="10838244" y="1442331"/>
                    </a:cubicBezTo>
                    <a:cubicBezTo>
                      <a:pt x="10838244" y="1525669"/>
                      <a:pt x="10874704" y="1609874"/>
                      <a:pt x="10900747" y="1692344"/>
                    </a:cubicBezTo>
                    <a:cubicBezTo>
                      <a:pt x="10916373" y="1742694"/>
                      <a:pt x="10941549" y="1790439"/>
                      <a:pt x="10964119" y="1839053"/>
                    </a:cubicBezTo>
                    <a:cubicBezTo>
                      <a:pt x="11030094" y="1980554"/>
                      <a:pt x="11093466" y="2122054"/>
                      <a:pt x="11112564" y="2279181"/>
                    </a:cubicBezTo>
                    <a:cubicBezTo>
                      <a:pt x="11112564" y="2392034"/>
                      <a:pt x="11112564" y="2504887"/>
                      <a:pt x="11112564" y="2617740"/>
                    </a:cubicBezTo>
                    <a:cubicBezTo>
                      <a:pt x="11109959" y="2630762"/>
                      <a:pt x="11107356" y="2642915"/>
                      <a:pt x="11105619" y="2655936"/>
                    </a:cubicBezTo>
                    <a:cubicBezTo>
                      <a:pt x="11092597" y="2805250"/>
                      <a:pt x="11081313" y="2955431"/>
                      <a:pt x="11066554" y="3104745"/>
                    </a:cubicBezTo>
                    <a:cubicBezTo>
                      <a:pt x="11030962" y="3469347"/>
                      <a:pt x="10990162" y="3833950"/>
                      <a:pt x="10958042" y="4199420"/>
                    </a:cubicBezTo>
                    <a:cubicBezTo>
                      <a:pt x="10936339" y="4441621"/>
                      <a:pt x="10827826" y="4642152"/>
                      <a:pt x="10656811" y="4801883"/>
                    </a:cubicBezTo>
                    <a:cubicBezTo>
                      <a:pt x="10425896" y="5018040"/>
                      <a:pt x="10156785" y="5182111"/>
                      <a:pt x="9862498" y="5303645"/>
                    </a:cubicBezTo>
                    <a:cubicBezTo>
                      <a:pt x="9436261" y="5480738"/>
                      <a:pt x="8994397" y="5604008"/>
                      <a:pt x="8548193" y="5717730"/>
                    </a:cubicBezTo>
                    <a:cubicBezTo>
                      <a:pt x="8479613" y="5735092"/>
                      <a:pt x="8406692" y="5743773"/>
                      <a:pt x="8345058" y="5775024"/>
                    </a:cubicBezTo>
                    <a:cubicBezTo>
                      <a:pt x="8215710" y="5841000"/>
                      <a:pt x="8099385" y="5932151"/>
                      <a:pt x="8019520" y="6054553"/>
                    </a:cubicBezTo>
                    <a:cubicBezTo>
                      <a:pt x="7921424" y="6206471"/>
                      <a:pt x="7834614" y="6367069"/>
                      <a:pt x="7743464" y="6524196"/>
                    </a:cubicBezTo>
                    <a:cubicBezTo>
                      <a:pt x="7610644" y="6524196"/>
                      <a:pt x="7476956" y="6524196"/>
                      <a:pt x="7344137" y="6524196"/>
                    </a:cubicBezTo>
                    <a:cubicBezTo>
                      <a:pt x="7328511" y="6522460"/>
                      <a:pt x="7312885" y="6518987"/>
                      <a:pt x="7297259" y="6518987"/>
                    </a:cubicBezTo>
                    <a:cubicBezTo>
                      <a:pt x="6919635" y="6514647"/>
                      <a:pt x="6542011" y="6511174"/>
                      <a:pt x="6164387" y="6506834"/>
                    </a:cubicBezTo>
                    <a:cubicBezTo>
                      <a:pt x="6015074" y="6505098"/>
                      <a:pt x="5866629" y="6503361"/>
                      <a:pt x="5717315" y="6499021"/>
                    </a:cubicBezTo>
                    <a:cubicBezTo>
                      <a:pt x="5704294" y="6499021"/>
                      <a:pt x="5682591" y="6485999"/>
                      <a:pt x="5679987" y="6476450"/>
                    </a:cubicBezTo>
                    <a:cubicBezTo>
                      <a:pt x="5645263" y="6307170"/>
                      <a:pt x="5613143" y="6137023"/>
                      <a:pt x="5581891" y="5966875"/>
                    </a:cubicBezTo>
                    <a:cubicBezTo>
                      <a:pt x="5571474" y="5909580"/>
                      <a:pt x="5567134" y="5851417"/>
                      <a:pt x="5560189" y="5794123"/>
                    </a:cubicBezTo>
                    <a:cubicBezTo>
                      <a:pt x="5550640" y="5798463"/>
                      <a:pt x="5548903" y="5802804"/>
                      <a:pt x="5548035" y="5808012"/>
                    </a:cubicBezTo>
                    <a:cubicBezTo>
                      <a:pt x="5510707" y="6024169"/>
                      <a:pt x="5472510" y="6239458"/>
                      <a:pt x="5436918" y="6456484"/>
                    </a:cubicBezTo>
                    <a:cubicBezTo>
                      <a:pt x="5430842" y="6493812"/>
                      <a:pt x="5416084" y="6501625"/>
                      <a:pt x="5381360" y="6502493"/>
                    </a:cubicBezTo>
                    <a:cubicBezTo>
                      <a:pt x="4864840" y="6507702"/>
                      <a:pt x="4348319" y="6513779"/>
                      <a:pt x="3831799" y="6519855"/>
                    </a:cubicBezTo>
                    <a:cubicBezTo>
                      <a:pt x="3810096" y="6519855"/>
                      <a:pt x="3789262" y="6523328"/>
                      <a:pt x="3767559" y="6525064"/>
                    </a:cubicBezTo>
                    <a:cubicBezTo>
                      <a:pt x="3634740" y="6525064"/>
                      <a:pt x="3501053" y="6525064"/>
                      <a:pt x="3368233" y="6525064"/>
                    </a:cubicBezTo>
                    <a:cubicBezTo>
                      <a:pt x="3303993" y="6408738"/>
                      <a:pt x="3239754" y="6293281"/>
                      <a:pt x="3175515" y="6176955"/>
                    </a:cubicBezTo>
                    <a:cubicBezTo>
                      <a:pt x="3082628" y="6010280"/>
                      <a:pt x="2950676" y="5880933"/>
                      <a:pt x="2786605" y="5785442"/>
                    </a:cubicBezTo>
                    <a:cubicBezTo>
                      <a:pt x="2760562" y="5770684"/>
                      <a:pt x="2731915" y="5761135"/>
                      <a:pt x="2702399" y="5753322"/>
                    </a:cubicBezTo>
                    <a:cubicBezTo>
                      <a:pt x="2415926" y="5674325"/>
                      <a:pt x="2128584" y="5601404"/>
                      <a:pt x="1843847" y="5517198"/>
                    </a:cubicBezTo>
                    <a:cubicBezTo>
                      <a:pt x="1515705" y="5419971"/>
                      <a:pt x="1195376" y="5301909"/>
                      <a:pt x="897617" y="5129157"/>
                    </a:cubicBezTo>
                    <a:cubicBezTo>
                      <a:pt x="730941" y="5031930"/>
                      <a:pt x="572079" y="4920813"/>
                      <a:pt x="436655" y="4785389"/>
                    </a:cubicBezTo>
                    <a:cubicBezTo>
                      <a:pt x="246541" y="4594407"/>
                      <a:pt x="150182" y="4360019"/>
                      <a:pt x="144105" y="4083963"/>
                    </a:cubicBezTo>
                    <a:cubicBezTo>
                      <a:pt x="139764" y="3883432"/>
                      <a:pt x="110249" y="3683768"/>
                      <a:pt x="90283" y="3484973"/>
                    </a:cubicBezTo>
                    <a:cubicBezTo>
                      <a:pt x="70316" y="3289650"/>
                      <a:pt x="46877" y="3095196"/>
                      <a:pt x="26043" y="2899873"/>
                    </a:cubicBezTo>
                    <a:cubicBezTo>
                      <a:pt x="16494" y="2806986"/>
                      <a:pt x="8681" y="2713231"/>
                      <a:pt x="0" y="2620344"/>
                    </a:cubicBezTo>
                    <a:cubicBezTo>
                      <a:pt x="868" y="2504019"/>
                      <a:pt x="868" y="2391166"/>
                      <a:pt x="868" y="2278312"/>
                    </a:cubicBezTo>
                    <a:close/>
                  </a:path>
                </a:pathLst>
              </a:custGeom>
              <a:solidFill>
                <a:srgbClr val="F4DD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DDD0"/>
                  </a:solidFill>
                  <a:latin typeface="Arial"/>
                  <a:ea typeface="Arial"/>
                  <a:cs typeface="Arial"/>
                  <a:sym typeface="Arial"/>
                </a:endParaRPr>
              </a:p>
            </p:txBody>
          </p:sp>
          <p:sp>
            <p:nvSpPr>
              <p:cNvPr id="118" name="Google Shape;118;p27"/>
              <p:cNvSpPr/>
              <p:nvPr/>
            </p:nvSpPr>
            <p:spPr>
              <a:xfrm>
                <a:off x="1795460" y="0"/>
                <a:ext cx="1067764" cy="2031356"/>
              </a:xfrm>
              <a:custGeom>
                <a:rect b="b" l="l" r="r" t="t"/>
                <a:pathLst>
                  <a:path extrusionOk="0" h="2031356" w="1067764">
                    <a:moveTo>
                      <a:pt x="949669" y="0"/>
                    </a:moveTo>
                    <a:cubicBezTo>
                      <a:pt x="1041688" y="30384"/>
                      <a:pt x="1065995" y="105040"/>
                      <a:pt x="1071203" y="190114"/>
                    </a:cubicBezTo>
                    <a:cubicBezTo>
                      <a:pt x="1081621" y="370679"/>
                      <a:pt x="1025194" y="531278"/>
                      <a:pt x="921890" y="677119"/>
                    </a:cubicBezTo>
                    <a:cubicBezTo>
                      <a:pt x="814245" y="829037"/>
                      <a:pt x="680558" y="957516"/>
                      <a:pt x="548606" y="1086863"/>
                    </a:cubicBezTo>
                    <a:cubicBezTo>
                      <a:pt x="535585" y="1099884"/>
                      <a:pt x="520827" y="1114642"/>
                      <a:pt x="517355" y="1132004"/>
                    </a:cubicBezTo>
                    <a:cubicBezTo>
                      <a:pt x="455720" y="1377677"/>
                      <a:pt x="334185" y="1594702"/>
                      <a:pt x="206574" y="1809991"/>
                    </a:cubicBezTo>
                    <a:cubicBezTo>
                      <a:pt x="164906" y="1880307"/>
                      <a:pt x="123237" y="1950624"/>
                      <a:pt x="74623" y="2032225"/>
                    </a:cubicBezTo>
                    <a:cubicBezTo>
                      <a:pt x="49448" y="1912427"/>
                      <a:pt x="28614" y="1803915"/>
                      <a:pt x="4307" y="1696270"/>
                    </a:cubicBezTo>
                    <a:cubicBezTo>
                      <a:pt x="-5242" y="1654601"/>
                      <a:pt x="1703" y="1619009"/>
                      <a:pt x="19065" y="1579944"/>
                    </a:cubicBezTo>
                    <a:cubicBezTo>
                      <a:pt x="116292" y="1364655"/>
                      <a:pt x="203970" y="1145026"/>
                      <a:pt x="273418" y="918451"/>
                    </a:cubicBezTo>
                    <a:cubicBezTo>
                      <a:pt x="320296" y="763929"/>
                      <a:pt x="297725" y="631110"/>
                      <a:pt x="181400" y="517388"/>
                    </a:cubicBezTo>
                    <a:cubicBezTo>
                      <a:pt x="177059" y="513048"/>
                      <a:pt x="174455" y="508707"/>
                      <a:pt x="165774" y="498290"/>
                    </a:cubicBezTo>
                    <a:cubicBezTo>
                      <a:pt x="376722" y="297759"/>
                      <a:pt x="584199" y="93755"/>
                      <a:pt x="871540" y="0"/>
                    </a:cubicBezTo>
                    <a:cubicBezTo>
                      <a:pt x="897583" y="0"/>
                      <a:pt x="923626" y="0"/>
                      <a:pt x="949669" y="0"/>
                    </a:cubicBezTo>
                    <a:close/>
                  </a:path>
                </a:pathLst>
              </a:custGeom>
              <a:solidFill>
                <a:srgbClr val="F4DD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DDD0"/>
                  </a:solidFill>
                  <a:latin typeface="Arial"/>
                  <a:ea typeface="Arial"/>
                  <a:cs typeface="Arial"/>
                  <a:sym typeface="Arial"/>
                </a:endParaRPr>
              </a:p>
            </p:txBody>
          </p:sp>
          <p:sp>
            <p:nvSpPr>
              <p:cNvPr id="119" name="Google Shape;119;p27"/>
              <p:cNvSpPr/>
              <p:nvPr/>
            </p:nvSpPr>
            <p:spPr>
              <a:xfrm>
                <a:off x="9326221" y="0"/>
                <a:ext cx="1067764" cy="2031356"/>
              </a:xfrm>
              <a:custGeom>
                <a:rect b="b" l="l" r="r" t="t"/>
                <a:pathLst>
                  <a:path extrusionOk="0" h="2031356" w="1067764">
                    <a:moveTo>
                      <a:pt x="198779" y="0"/>
                    </a:moveTo>
                    <a:cubicBezTo>
                      <a:pt x="485252" y="92887"/>
                      <a:pt x="691861" y="297759"/>
                      <a:pt x="906281" y="497422"/>
                    </a:cubicBezTo>
                    <a:cubicBezTo>
                      <a:pt x="894995" y="510444"/>
                      <a:pt x="888051" y="520861"/>
                      <a:pt x="879370" y="530410"/>
                    </a:cubicBezTo>
                    <a:cubicBezTo>
                      <a:pt x="778671" y="636318"/>
                      <a:pt x="753496" y="756984"/>
                      <a:pt x="794296" y="897617"/>
                    </a:cubicBezTo>
                    <a:cubicBezTo>
                      <a:pt x="862008" y="1133740"/>
                      <a:pt x="954895" y="1360315"/>
                      <a:pt x="1055594" y="1584285"/>
                    </a:cubicBezTo>
                    <a:cubicBezTo>
                      <a:pt x="1071220" y="1619877"/>
                      <a:pt x="1078166" y="1652865"/>
                      <a:pt x="1069485" y="1691929"/>
                    </a:cubicBezTo>
                    <a:cubicBezTo>
                      <a:pt x="1044309" y="1800442"/>
                      <a:pt x="1023475" y="1910691"/>
                      <a:pt x="998300" y="2033093"/>
                    </a:cubicBezTo>
                    <a:cubicBezTo>
                      <a:pt x="926248" y="1910691"/>
                      <a:pt x="861140" y="1801310"/>
                      <a:pt x="796901" y="1690193"/>
                    </a:cubicBezTo>
                    <a:cubicBezTo>
                      <a:pt x="695332" y="1514837"/>
                      <a:pt x="607654" y="1333404"/>
                      <a:pt x="556436" y="1136345"/>
                    </a:cubicBezTo>
                    <a:cubicBezTo>
                      <a:pt x="552095" y="1118115"/>
                      <a:pt x="537338" y="1100752"/>
                      <a:pt x="524317" y="1087731"/>
                    </a:cubicBezTo>
                    <a:cubicBezTo>
                      <a:pt x="394101" y="958384"/>
                      <a:pt x="261281" y="831641"/>
                      <a:pt x="153638" y="681460"/>
                    </a:cubicBezTo>
                    <a:cubicBezTo>
                      <a:pt x="50333" y="535619"/>
                      <a:pt x="-7829" y="375888"/>
                      <a:pt x="852" y="195323"/>
                    </a:cubicBezTo>
                    <a:cubicBezTo>
                      <a:pt x="5192" y="108513"/>
                      <a:pt x="28631" y="32120"/>
                      <a:pt x="122385" y="868"/>
                    </a:cubicBezTo>
                    <a:cubicBezTo>
                      <a:pt x="146693" y="0"/>
                      <a:pt x="172736" y="0"/>
                      <a:pt x="198779" y="0"/>
                    </a:cubicBezTo>
                    <a:close/>
                  </a:path>
                </a:pathLst>
              </a:custGeom>
              <a:solidFill>
                <a:srgbClr val="F4DD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DDD0"/>
                  </a:solidFill>
                  <a:latin typeface="Arial"/>
                  <a:ea typeface="Arial"/>
                  <a:cs typeface="Arial"/>
                  <a:sym typeface="Arial"/>
                </a:endParaRPr>
              </a:p>
            </p:txBody>
          </p:sp>
          <p:sp>
            <p:nvSpPr>
              <p:cNvPr id="120" name="Google Shape;120;p27"/>
              <p:cNvSpPr/>
              <p:nvPr/>
            </p:nvSpPr>
            <p:spPr>
              <a:xfrm>
                <a:off x="4307711" y="6127059"/>
                <a:ext cx="3576577" cy="729205"/>
              </a:xfrm>
              <a:custGeom>
                <a:rect b="b" l="l" r="r" t="t"/>
                <a:pathLst>
                  <a:path extrusionOk="0" h="729205" w="3576577">
                    <a:moveTo>
                      <a:pt x="0" y="730941"/>
                    </a:moveTo>
                    <a:cubicBezTo>
                      <a:pt x="21703" y="729205"/>
                      <a:pt x="42537" y="725733"/>
                      <a:pt x="64239" y="725733"/>
                    </a:cubicBezTo>
                    <a:cubicBezTo>
                      <a:pt x="580760" y="719656"/>
                      <a:pt x="1097280" y="713579"/>
                      <a:pt x="1613800" y="708371"/>
                    </a:cubicBezTo>
                    <a:cubicBezTo>
                      <a:pt x="1649392" y="708371"/>
                      <a:pt x="1663282" y="699690"/>
                      <a:pt x="1669359" y="662361"/>
                    </a:cubicBezTo>
                    <a:cubicBezTo>
                      <a:pt x="1704951" y="446204"/>
                      <a:pt x="1743147" y="230047"/>
                      <a:pt x="1780476" y="13890"/>
                    </a:cubicBezTo>
                    <a:cubicBezTo>
                      <a:pt x="1781344" y="8681"/>
                      <a:pt x="1783080" y="4341"/>
                      <a:pt x="1792629" y="0"/>
                    </a:cubicBezTo>
                    <a:cubicBezTo>
                      <a:pt x="1799574" y="57295"/>
                      <a:pt x="1803914" y="115457"/>
                      <a:pt x="1814332" y="172752"/>
                    </a:cubicBezTo>
                    <a:cubicBezTo>
                      <a:pt x="1845583" y="342900"/>
                      <a:pt x="1877703" y="513048"/>
                      <a:pt x="1912427" y="682328"/>
                    </a:cubicBezTo>
                    <a:cubicBezTo>
                      <a:pt x="1914163" y="692745"/>
                      <a:pt x="1936734" y="704898"/>
                      <a:pt x="1949755" y="704898"/>
                    </a:cubicBezTo>
                    <a:cubicBezTo>
                      <a:pt x="2099069" y="708371"/>
                      <a:pt x="2247514" y="710975"/>
                      <a:pt x="2396827" y="712711"/>
                    </a:cubicBezTo>
                    <a:cubicBezTo>
                      <a:pt x="2774452" y="717052"/>
                      <a:pt x="3152076" y="720524"/>
                      <a:pt x="3529700" y="724865"/>
                    </a:cubicBezTo>
                    <a:cubicBezTo>
                      <a:pt x="3545326" y="724865"/>
                      <a:pt x="3560952" y="728337"/>
                      <a:pt x="3576577" y="730074"/>
                    </a:cubicBezTo>
                    <a:cubicBezTo>
                      <a:pt x="2384674" y="730941"/>
                      <a:pt x="1191903" y="730941"/>
                      <a:pt x="0" y="730941"/>
                    </a:cubicBezTo>
                    <a:close/>
                  </a:path>
                </a:pathLst>
              </a:custGeom>
              <a:solidFill>
                <a:srgbClr val="F4DD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DDD0"/>
                  </a:solidFill>
                  <a:latin typeface="Arial"/>
                  <a:ea typeface="Arial"/>
                  <a:cs typeface="Arial"/>
                  <a:sym typeface="Arial"/>
                </a:endParaRPr>
              </a:p>
            </p:txBody>
          </p:sp>
          <p:sp>
            <p:nvSpPr>
              <p:cNvPr id="121" name="Google Shape;121;p27"/>
              <p:cNvSpPr/>
              <p:nvPr/>
            </p:nvSpPr>
            <p:spPr>
              <a:xfrm>
                <a:off x="1221494" y="3375033"/>
                <a:ext cx="737886" cy="607670"/>
              </a:xfrm>
              <a:custGeom>
                <a:rect b="b" l="l" r="r" t="t"/>
                <a:pathLst>
                  <a:path extrusionOk="0" h="607670" w="737886">
                    <a:moveTo>
                      <a:pt x="738004" y="341309"/>
                    </a:moveTo>
                    <a:cubicBezTo>
                      <a:pt x="627755" y="432460"/>
                      <a:pt x="520978" y="521874"/>
                      <a:pt x="410730" y="613893"/>
                    </a:cubicBezTo>
                    <a:cubicBezTo>
                      <a:pt x="337809" y="525346"/>
                      <a:pt x="267493" y="440272"/>
                      <a:pt x="197177" y="354330"/>
                    </a:cubicBezTo>
                    <a:cubicBezTo>
                      <a:pt x="134673" y="278806"/>
                      <a:pt x="72170" y="202413"/>
                      <a:pt x="10535" y="126020"/>
                    </a:cubicBezTo>
                    <a:cubicBezTo>
                      <a:pt x="-12904" y="96504"/>
                      <a:pt x="5326" y="31397"/>
                      <a:pt x="40050" y="25320"/>
                    </a:cubicBezTo>
                    <a:cubicBezTo>
                      <a:pt x="160716" y="1881"/>
                      <a:pt x="283119" y="-14613"/>
                      <a:pt x="404653" y="19243"/>
                    </a:cubicBezTo>
                    <a:cubicBezTo>
                      <a:pt x="436773" y="27924"/>
                      <a:pt x="472365" y="43550"/>
                      <a:pt x="494935" y="66989"/>
                    </a:cubicBezTo>
                    <a:cubicBezTo>
                      <a:pt x="577405" y="155535"/>
                      <a:pt x="655534" y="247554"/>
                      <a:pt x="738004" y="341309"/>
                    </a:cubicBezTo>
                    <a:close/>
                  </a:path>
                </a:pathLst>
              </a:custGeom>
              <a:solidFill>
                <a:srgbClr val="F4DD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DDD0"/>
                  </a:solidFill>
                  <a:latin typeface="Arial"/>
                  <a:ea typeface="Arial"/>
                  <a:cs typeface="Arial"/>
                  <a:sym typeface="Arial"/>
                </a:endParaRPr>
              </a:p>
            </p:txBody>
          </p:sp>
          <p:sp>
            <p:nvSpPr>
              <p:cNvPr id="122" name="Google Shape;122;p27"/>
              <p:cNvSpPr/>
              <p:nvPr/>
            </p:nvSpPr>
            <p:spPr>
              <a:xfrm>
                <a:off x="10232502" y="3380386"/>
                <a:ext cx="737886" cy="607670"/>
              </a:xfrm>
              <a:custGeom>
                <a:rect b="b" l="l" r="r" t="t"/>
                <a:pathLst>
                  <a:path extrusionOk="0" h="607670" w="737886">
                    <a:moveTo>
                      <a:pt x="328143" y="608539"/>
                    </a:moveTo>
                    <a:cubicBezTo>
                      <a:pt x="217893" y="516520"/>
                      <a:pt x="110248" y="427974"/>
                      <a:pt x="0" y="335955"/>
                    </a:cubicBezTo>
                    <a:cubicBezTo>
                      <a:pt x="82470" y="242200"/>
                      <a:pt x="160599" y="150182"/>
                      <a:pt x="242200" y="60767"/>
                    </a:cubicBezTo>
                    <a:cubicBezTo>
                      <a:pt x="283869" y="15626"/>
                      <a:pt x="343768" y="0"/>
                      <a:pt x="400194" y="0"/>
                    </a:cubicBezTo>
                    <a:cubicBezTo>
                      <a:pt x="499158" y="0"/>
                      <a:pt x="598122" y="10417"/>
                      <a:pt x="697086" y="19966"/>
                    </a:cubicBezTo>
                    <a:cubicBezTo>
                      <a:pt x="728337" y="22571"/>
                      <a:pt x="752643" y="89415"/>
                      <a:pt x="732678" y="113721"/>
                    </a:cubicBezTo>
                    <a:cubicBezTo>
                      <a:pt x="599858" y="278661"/>
                      <a:pt x="465302" y="441864"/>
                      <a:pt x="328143" y="608539"/>
                    </a:cubicBezTo>
                    <a:close/>
                  </a:path>
                </a:pathLst>
              </a:custGeom>
              <a:solidFill>
                <a:srgbClr val="F4DD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4DDD0"/>
                  </a:solidFill>
                  <a:latin typeface="Arial"/>
                  <a:ea typeface="Arial"/>
                  <a:cs typeface="Arial"/>
                  <a:sym typeface="Arial"/>
                </a:endParaRPr>
              </a:p>
            </p:txBody>
          </p:sp>
        </p:grpSp>
      </p:grpSp>
      <p:sp>
        <p:nvSpPr>
          <p:cNvPr id="123" name="Google Shape;123;p27"/>
          <p:cNvSpPr/>
          <p:nvPr/>
        </p:nvSpPr>
        <p:spPr>
          <a:xfrm>
            <a:off x="5015383" y="2349018"/>
            <a:ext cx="237900" cy="237900"/>
          </a:xfrm>
          <a:prstGeom prst="chevron">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 name="Google Shape;124;p27"/>
          <p:cNvSpPr/>
          <p:nvPr/>
        </p:nvSpPr>
        <p:spPr>
          <a:xfrm>
            <a:off x="5015383" y="4360868"/>
            <a:ext cx="237900" cy="237900"/>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4"/>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4"/>
          <p:cNvSpPr txBox="1"/>
          <p:nvPr>
            <p:ph idx="1" type="body"/>
          </p:nvPr>
        </p:nvSpPr>
        <p:spPr>
          <a:xfrm>
            <a:off x="306925" y="339500"/>
            <a:ext cx="11589600" cy="10656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Cluster 4</a:t>
            </a:r>
            <a:endParaRPr b="1" i="1" sz="4400"/>
          </a:p>
          <a:p>
            <a:pPr indent="0" lvl="0" marL="0" rtl="0" algn="just">
              <a:lnSpc>
                <a:spcPct val="100000"/>
              </a:lnSpc>
              <a:spcBef>
                <a:spcPts val="0"/>
              </a:spcBef>
              <a:spcAft>
                <a:spcPts val="0"/>
              </a:spcAft>
              <a:buNone/>
            </a:pPr>
            <a:r>
              <a:rPr b="1" i="1" lang="en-US" sz="2300"/>
              <a:t>Data: Garages &gt; 690 sq ft and Built &gt;= 2000</a:t>
            </a:r>
            <a:endParaRPr b="1" i="1" sz="4400"/>
          </a:p>
        </p:txBody>
      </p:sp>
      <p:sp>
        <p:nvSpPr>
          <p:cNvPr id="437" name="Google Shape;437;p54"/>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chemeClr val="lt1"/>
                </a:solidFill>
              </a:rPr>
              <a:t>Medium  sized Homes</a:t>
            </a:r>
            <a:endParaRPr sz="17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b="1">
              <a:solidFill>
                <a:schemeClr val="lt1"/>
              </a:solidFill>
            </a:endParaRPr>
          </a:p>
        </p:txBody>
      </p:sp>
      <p:sp>
        <p:nvSpPr>
          <p:cNvPr id="438" name="Google Shape;438;p54"/>
          <p:cNvSpPr txBox="1"/>
          <p:nvPr/>
        </p:nvSpPr>
        <p:spPr>
          <a:xfrm>
            <a:off x="6670525" y="2368225"/>
            <a:ext cx="5226000" cy="4519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Small Acreage: These properties are under a half acre on average (Average &lt; 0.5 Net Acres)</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Medium Square Footage: These properties have an Average Built as square footage around 3000 SF, and Average Total SF of 3500.</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Small Finished Basement: This cluster has Average Square Footage of finished basements around 500 SF.</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Bathrooms: This cluster has home with 2 to 6 Bathrooms</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Bedroom: This cluster has bedrooms ranging from 1 to 6</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Quality: Medium to Low (Medium Average Quality)</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Under 1M$</a:t>
            </a:r>
            <a:endParaRPr sz="1600">
              <a:solidFill>
                <a:srgbClr val="24292E"/>
              </a:solidFill>
              <a:highlight>
                <a:srgbClr val="FFFFFF"/>
              </a:highlight>
            </a:endParaRPr>
          </a:p>
          <a:p>
            <a:pPr indent="0" lvl="0" marL="0" rtl="0" algn="l">
              <a:spcBef>
                <a:spcPts val="1200"/>
              </a:spcBef>
              <a:spcAft>
                <a:spcPts val="0"/>
              </a:spcAft>
              <a:buNone/>
            </a:pPr>
            <a:r>
              <a:t/>
            </a:r>
            <a:endParaRPr/>
          </a:p>
        </p:txBody>
      </p:sp>
      <p:pic>
        <p:nvPicPr>
          <p:cNvPr id="439" name="Google Shape;439;p54"/>
          <p:cNvPicPr preferRelativeResize="0"/>
          <p:nvPr/>
        </p:nvPicPr>
        <p:blipFill>
          <a:blip r:embed="rId3">
            <a:alphaModFix/>
          </a:blip>
          <a:stretch>
            <a:fillRect/>
          </a:stretch>
        </p:blipFill>
        <p:spPr>
          <a:xfrm>
            <a:off x="452650" y="2306813"/>
            <a:ext cx="5343075" cy="43588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5"/>
          <p:cNvSpPr txBox="1"/>
          <p:nvPr>
            <p:ph idx="1" type="body"/>
          </p:nvPr>
        </p:nvSpPr>
        <p:spPr>
          <a:xfrm>
            <a:off x="306925" y="339500"/>
            <a:ext cx="11589600" cy="10536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Cluster 5</a:t>
            </a:r>
            <a:endParaRPr b="1" i="1" sz="4400"/>
          </a:p>
          <a:p>
            <a:pPr indent="0" lvl="0" marL="0" rtl="0" algn="just">
              <a:lnSpc>
                <a:spcPct val="100000"/>
              </a:lnSpc>
              <a:spcBef>
                <a:spcPts val="0"/>
              </a:spcBef>
              <a:spcAft>
                <a:spcPts val="0"/>
              </a:spcAft>
              <a:buNone/>
            </a:pPr>
            <a:r>
              <a:rPr b="1" i="1" lang="en-US" sz="2300"/>
              <a:t>Data: Garages &gt; 690 sq ft and Built &gt;= 2000</a:t>
            </a:r>
            <a:endParaRPr b="1" i="1" sz="4400"/>
          </a:p>
        </p:txBody>
      </p:sp>
      <p:sp>
        <p:nvSpPr>
          <p:cNvPr id="447" name="Google Shape;447;p55"/>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a:solidFill>
                  <a:schemeClr val="lt1"/>
                </a:solidFill>
              </a:rPr>
              <a:t>Large Acreage Homes</a:t>
            </a:r>
            <a:endParaRPr sz="17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b="1">
              <a:solidFill>
                <a:schemeClr val="lt1"/>
              </a:solidFill>
            </a:endParaRPr>
          </a:p>
        </p:txBody>
      </p:sp>
      <p:sp>
        <p:nvSpPr>
          <p:cNvPr id="448" name="Google Shape;448;p55"/>
          <p:cNvSpPr txBox="1"/>
          <p:nvPr/>
        </p:nvSpPr>
        <p:spPr>
          <a:xfrm>
            <a:off x="6670525" y="2368225"/>
            <a:ext cx="5226000" cy="4236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Large Acreage: These properties have Much larger Total Net Acres (Average of 36 Net Acres).</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Large Square Footage: These properties have an Average Total square footage &gt; 5000 SF.</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Large Finished Basement: This cluster has Average Square Footage of finished basements over 1800 SF.</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Bathrooms: This cluster has home with 2 to 7 Bathrooms</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Bedrooms: This cluster has homes with 4 or Less Bedrooms</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Quality: Medium to High (High Average Quality)</a:t>
            </a:r>
            <a:endParaRPr sz="1600">
              <a:solidFill>
                <a:srgbClr val="24292E"/>
              </a:solidFill>
              <a:highlight>
                <a:srgbClr val="FFFFFF"/>
              </a:highlight>
            </a:endParaRPr>
          </a:p>
          <a:p>
            <a:pPr indent="-330200" lvl="0" marL="457200" rtl="0" algn="l">
              <a:lnSpc>
                <a:spcPct val="115000"/>
              </a:lnSpc>
              <a:spcBef>
                <a:spcPts val="0"/>
              </a:spcBef>
              <a:spcAft>
                <a:spcPts val="0"/>
              </a:spcAft>
              <a:buClr>
                <a:srgbClr val="24292E"/>
              </a:buClr>
              <a:buSzPts val="1600"/>
              <a:buChar char="●"/>
            </a:pPr>
            <a:r>
              <a:rPr lang="en-US" sz="1600">
                <a:solidFill>
                  <a:srgbClr val="24292E"/>
                </a:solidFill>
                <a:highlight>
                  <a:srgbClr val="FFFFFF"/>
                </a:highlight>
              </a:rPr>
              <a:t>Between $500,000 and $1.5M</a:t>
            </a:r>
            <a:endParaRPr sz="1600">
              <a:solidFill>
                <a:srgbClr val="24292E"/>
              </a:solidFill>
              <a:highlight>
                <a:srgbClr val="FFFFFF"/>
              </a:highlight>
            </a:endParaRPr>
          </a:p>
          <a:p>
            <a:pPr indent="0" lvl="0" marL="0" rtl="0" algn="l">
              <a:spcBef>
                <a:spcPts val="1200"/>
              </a:spcBef>
              <a:spcAft>
                <a:spcPts val="0"/>
              </a:spcAft>
              <a:buNone/>
            </a:pPr>
            <a:r>
              <a:t/>
            </a:r>
            <a:endParaRPr/>
          </a:p>
        </p:txBody>
      </p:sp>
      <p:pic>
        <p:nvPicPr>
          <p:cNvPr id="449" name="Google Shape;449;p55"/>
          <p:cNvPicPr preferRelativeResize="0"/>
          <p:nvPr/>
        </p:nvPicPr>
        <p:blipFill>
          <a:blip r:embed="rId3">
            <a:alphaModFix/>
          </a:blip>
          <a:stretch>
            <a:fillRect/>
          </a:stretch>
        </p:blipFill>
        <p:spPr>
          <a:xfrm>
            <a:off x="452650" y="2306813"/>
            <a:ext cx="5343075" cy="4358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8"/>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8"/>
          <p:cNvSpPr txBox="1"/>
          <p:nvPr>
            <p:ph idx="1" type="body"/>
          </p:nvPr>
        </p:nvSpPr>
        <p:spPr>
          <a:xfrm>
            <a:off x="323529" y="339509"/>
            <a:ext cx="115731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rgbClr val="000000"/>
              </a:buClr>
              <a:buFont typeface="Arial"/>
              <a:buNone/>
            </a:pPr>
            <a:r>
              <a:rPr b="1" i="1" lang="en-US" sz="4400"/>
              <a:t>Overview</a:t>
            </a:r>
            <a:endParaRPr/>
          </a:p>
        </p:txBody>
      </p:sp>
      <p:sp>
        <p:nvSpPr>
          <p:cNvPr id="132" name="Google Shape;132;p28"/>
          <p:cNvSpPr txBox="1"/>
          <p:nvPr/>
        </p:nvSpPr>
        <p:spPr>
          <a:xfrm>
            <a:off x="1284725" y="1700938"/>
            <a:ext cx="10611900" cy="517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50">
                <a:highlight>
                  <a:srgbClr val="FFFFFF"/>
                </a:highlight>
              </a:rPr>
              <a:t>7 Data Files (.txt)</a:t>
            </a:r>
            <a:endParaRPr b="1" sz="1550">
              <a:highlight>
                <a:srgbClr val="FFFFFF"/>
              </a:highlight>
            </a:endParaRPr>
          </a:p>
          <a:p>
            <a:pPr indent="0" lvl="0" marL="0" rtl="0" algn="l">
              <a:lnSpc>
                <a:spcPct val="115000"/>
              </a:lnSpc>
              <a:spcBef>
                <a:spcPts val="0"/>
              </a:spcBef>
              <a:spcAft>
                <a:spcPts val="0"/>
              </a:spcAft>
              <a:buNone/>
            </a:pPr>
            <a:r>
              <a:t/>
            </a:r>
            <a:endParaRPr b="1" sz="750">
              <a:highlight>
                <a:srgbClr val="FFFFFF"/>
              </a:highlight>
            </a:endParaRPr>
          </a:p>
          <a:p>
            <a:pPr indent="0" lvl="0" marL="0" rtl="0" algn="l">
              <a:lnSpc>
                <a:spcPct val="115000"/>
              </a:lnSpc>
              <a:spcBef>
                <a:spcPts val="0"/>
              </a:spcBef>
              <a:spcAft>
                <a:spcPts val="0"/>
              </a:spcAft>
              <a:buNone/>
            </a:pPr>
            <a:r>
              <a:rPr lang="en-US" sz="1250">
                <a:highlight>
                  <a:srgbClr val="FFFFFF"/>
                </a:highlight>
              </a:rPr>
              <a:t>The data I am using for this project comes from the Douglas County </a:t>
            </a:r>
            <a:r>
              <a:rPr lang="en-US" sz="1250">
                <a:highlight>
                  <a:srgbClr val="FFFFFF"/>
                </a:highlight>
              </a:rPr>
              <a:t>Assessor's</a:t>
            </a:r>
            <a:r>
              <a:rPr lang="en-US" sz="1250">
                <a:highlight>
                  <a:srgbClr val="FFFFFF"/>
                </a:highlight>
              </a:rPr>
              <a:t> Website.</a:t>
            </a:r>
            <a:endParaRPr sz="1250">
              <a:highlight>
                <a:srgbClr val="FFFFFF"/>
              </a:highlight>
            </a:endParaRPr>
          </a:p>
          <a:p>
            <a:pPr indent="-307975" lvl="0" marL="457200" rtl="0" algn="l">
              <a:lnSpc>
                <a:spcPct val="115000"/>
              </a:lnSpc>
              <a:spcBef>
                <a:spcPts val="1100"/>
              </a:spcBef>
              <a:spcAft>
                <a:spcPts val="0"/>
              </a:spcAft>
              <a:buSzPts val="1250"/>
              <a:buChar char="●"/>
            </a:pPr>
            <a:r>
              <a:rPr lang="en-US" sz="1250" u="sng">
                <a:solidFill>
                  <a:srgbClr val="296EAA"/>
                </a:solidFill>
                <a:highlight>
                  <a:srgbClr val="FFFFFF"/>
                </a:highlight>
                <a:hlinkClick r:id="rId3">
                  <a:extLst>
                    <a:ext uri="{A12FA001-AC4F-418D-AE19-62706E023703}">
                      <ahyp:hlinkClr val="tx"/>
                    </a:ext>
                  </a:extLst>
                </a:hlinkClick>
              </a:rPr>
              <a:t>https://www.douglas.co.us/assessor/data-downloads/</a:t>
            </a:r>
            <a:endParaRPr sz="1250">
              <a:highlight>
                <a:srgbClr val="FFFFFF"/>
              </a:highlight>
            </a:endParaRPr>
          </a:p>
          <a:p>
            <a:pPr indent="0" lvl="0" marL="0" rtl="0" algn="l">
              <a:lnSpc>
                <a:spcPct val="115000"/>
              </a:lnSpc>
              <a:spcBef>
                <a:spcPts val="1100"/>
              </a:spcBef>
              <a:spcAft>
                <a:spcPts val="0"/>
              </a:spcAft>
              <a:buNone/>
            </a:pPr>
            <a:r>
              <a:t/>
            </a:r>
            <a:endParaRPr sz="1050">
              <a:highlight>
                <a:srgbClr val="FFFFFF"/>
              </a:highlight>
            </a:endParaRPr>
          </a:p>
          <a:p>
            <a:pPr indent="0" lvl="0" marL="0" rtl="0" algn="l">
              <a:lnSpc>
                <a:spcPct val="115000"/>
              </a:lnSpc>
              <a:spcBef>
                <a:spcPts val="0"/>
              </a:spcBef>
              <a:spcAft>
                <a:spcPts val="0"/>
              </a:spcAft>
              <a:buNone/>
            </a:pPr>
            <a:r>
              <a:rPr b="1" lang="en-US" sz="1550">
                <a:highlight>
                  <a:srgbClr val="FFFFFF"/>
                </a:highlight>
              </a:rPr>
              <a:t>Data Science Methods:</a:t>
            </a:r>
            <a:endParaRPr sz="1050">
              <a:highlight>
                <a:srgbClr val="FFFFFF"/>
              </a:highlight>
            </a:endParaRPr>
          </a:p>
          <a:p>
            <a:pPr indent="-304800" lvl="0" marL="457200" rtl="0" algn="l">
              <a:lnSpc>
                <a:spcPct val="115000"/>
              </a:lnSpc>
              <a:spcBef>
                <a:spcPts val="1100"/>
              </a:spcBef>
              <a:spcAft>
                <a:spcPts val="0"/>
              </a:spcAft>
              <a:buSzPts val="1200"/>
              <a:buChar char="●"/>
            </a:pPr>
            <a:r>
              <a:rPr lang="en-US" sz="1200">
                <a:highlight>
                  <a:srgbClr val="FFFFFF"/>
                </a:highlight>
              </a:rPr>
              <a:t>Unsupervised Clustering</a:t>
            </a:r>
            <a:endParaRPr sz="1200">
              <a:highlight>
                <a:srgbClr val="FFFFFF"/>
              </a:highlight>
            </a:endParaRPr>
          </a:p>
          <a:p>
            <a:pPr indent="-304800" lvl="1" marL="914400" rtl="0" algn="l">
              <a:lnSpc>
                <a:spcPct val="115000"/>
              </a:lnSpc>
              <a:spcBef>
                <a:spcPts val="0"/>
              </a:spcBef>
              <a:spcAft>
                <a:spcPts val="0"/>
              </a:spcAft>
              <a:buSzPts val="1200"/>
              <a:buChar char="○"/>
            </a:pPr>
            <a:r>
              <a:rPr lang="en-US" sz="1200">
                <a:highlight>
                  <a:srgbClr val="FFFFFF"/>
                </a:highlight>
              </a:rPr>
              <a:t>K-Means</a:t>
            </a:r>
            <a:endParaRPr sz="1200">
              <a:highlight>
                <a:srgbClr val="FFFFFF"/>
              </a:highlight>
            </a:endParaRPr>
          </a:p>
          <a:p>
            <a:pPr indent="-304800" lvl="1" marL="914400" rtl="0" algn="l">
              <a:lnSpc>
                <a:spcPct val="115000"/>
              </a:lnSpc>
              <a:spcBef>
                <a:spcPts val="0"/>
              </a:spcBef>
              <a:spcAft>
                <a:spcPts val="0"/>
              </a:spcAft>
              <a:buSzPts val="1200"/>
              <a:buChar char="○"/>
            </a:pPr>
            <a:r>
              <a:rPr lang="en-US" sz="1200">
                <a:highlight>
                  <a:srgbClr val="FFFFFF"/>
                </a:highlight>
              </a:rPr>
              <a:t>HAC - Hierarchical</a:t>
            </a:r>
            <a:endParaRPr sz="1200">
              <a:highlight>
                <a:srgbClr val="FFFFFF"/>
              </a:highlight>
            </a:endParaRPr>
          </a:p>
          <a:p>
            <a:pPr indent="-304800" lvl="1" marL="914400" rtl="0" algn="l">
              <a:lnSpc>
                <a:spcPct val="115000"/>
              </a:lnSpc>
              <a:spcBef>
                <a:spcPts val="0"/>
              </a:spcBef>
              <a:spcAft>
                <a:spcPts val="0"/>
              </a:spcAft>
              <a:buSzPts val="1200"/>
              <a:buChar char="○"/>
            </a:pPr>
            <a:r>
              <a:rPr lang="en-US" sz="1200">
                <a:highlight>
                  <a:srgbClr val="FFFFFF"/>
                </a:highlight>
              </a:rPr>
              <a:t>DBSCAN</a:t>
            </a:r>
            <a:endParaRPr sz="1200">
              <a:highlight>
                <a:srgbClr val="FFFFFF"/>
              </a:highlight>
            </a:endParaRPr>
          </a:p>
          <a:p>
            <a:pPr indent="-304800" lvl="0" marL="457200" rtl="0" algn="l">
              <a:lnSpc>
                <a:spcPct val="115000"/>
              </a:lnSpc>
              <a:spcBef>
                <a:spcPts val="0"/>
              </a:spcBef>
              <a:spcAft>
                <a:spcPts val="0"/>
              </a:spcAft>
              <a:buSzPts val="1200"/>
              <a:buChar char="●"/>
            </a:pPr>
            <a:r>
              <a:rPr lang="en-US" sz="1200">
                <a:highlight>
                  <a:schemeClr val="lt1"/>
                </a:highlight>
              </a:rPr>
              <a:t>GeoCoding</a:t>
            </a:r>
            <a:endParaRPr sz="1200">
              <a:highlight>
                <a:srgbClr val="FFFFFF"/>
              </a:highlight>
            </a:endParaRPr>
          </a:p>
          <a:p>
            <a:pPr indent="-304800" lvl="0" marL="457200" rtl="0" algn="l">
              <a:lnSpc>
                <a:spcPct val="115000"/>
              </a:lnSpc>
              <a:spcBef>
                <a:spcPts val="0"/>
              </a:spcBef>
              <a:spcAft>
                <a:spcPts val="0"/>
              </a:spcAft>
              <a:buSzPts val="1200"/>
              <a:buChar char="●"/>
            </a:pPr>
            <a:r>
              <a:rPr lang="en-US" sz="1200">
                <a:highlight>
                  <a:srgbClr val="FFFFFF"/>
                </a:highlight>
              </a:rPr>
              <a:t>Multi-Linear Regression</a:t>
            </a:r>
            <a:endParaRPr sz="1200">
              <a:highlight>
                <a:srgbClr val="FFFFFF"/>
              </a:highlight>
            </a:endParaRPr>
          </a:p>
          <a:p>
            <a:pPr indent="0" lvl="0" marL="457200" rtl="0" algn="l">
              <a:lnSpc>
                <a:spcPct val="115000"/>
              </a:lnSpc>
              <a:spcBef>
                <a:spcPts val="1100"/>
              </a:spcBef>
              <a:spcAft>
                <a:spcPts val="0"/>
              </a:spcAft>
              <a:buNone/>
            </a:pPr>
            <a:r>
              <a:t/>
            </a:r>
            <a:endParaRPr sz="1200">
              <a:highlight>
                <a:srgbClr val="FFFFFF"/>
              </a:highlight>
            </a:endParaRPr>
          </a:p>
          <a:p>
            <a:pPr indent="0" lvl="0" marL="0" rtl="0" algn="l">
              <a:lnSpc>
                <a:spcPct val="115000"/>
              </a:lnSpc>
              <a:spcBef>
                <a:spcPts val="0"/>
              </a:spcBef>
              <a:spcAft>
                <a:spcPts val="0"/>
              </a:spcAft>
              <a:buNone/>
            </a:pPr>
            <a:r>
              <a:rPr b="1" lang="en-US" sz="1550">
                <a:highlight>
                  <a:srgbClr val="FFFFFF"/>
                </a:highlight>
              </a:rPr>
              <a:t>Python Libraries:</a:t>
            </a:r>
            <a:endParaRPr b="1" sz="1550">
              <a:highlight>
                <a:srgbClr val="FFFFFF"/>
              </a:highlight>
            </a:endParaRPr>
          </a:p>
          <a:p>
            <a:pPr indent="0" lvl="0" marL="0" rtl="0" algn="l">
              <a:lnSpc>
                <a:spcPct val="115000"/>
              </a:lnSpc>
              <a:spcBef>
                <a:spcPts val="0"/>
              </a:spcBef>
              <a:spcAft>
                <a:spcPts val="0"/>
              </a:spcAft>
              <a:buNone/>
            </a:pPr>
            <a:r>
              <a:t/>
            </a:r>
            <a:endParaRPr b="1" sz="550">
              <a:highlight>
                <a:srgbClr val="FFFFFF"/>
              </a:highlight>
            </a:endParaRPr>
          </a:p>
          <a:p>
            <a:pPr indent="-304800" lvl="0" marL="457200" rtl="0" algn="l">
              <a:lnSpc>
                <a:spcPct val="150000"/>
              </a:lnSpc>
              <a:spcBef>
                <a:spcPts val="0"/>
              </a:spcBef>
              <a:spcAft>
                <a:spcPts val="0"/>
              </a:spcAft>
              <a:buSzPts val="1200"/>
              <a:buChar char="●"/>
            </a:pPr>
            <a:r>
              <a:rPr lang="en-US" sz="1200"/>
              <a:t>Scikit-Learn (PCA, K-Means, HCA, DBSCAN, Regression)</a:t>
            </a:r>
            <a:endParaRPr sz="1200"/>
          </a:p>
          <a:p>
            <a:pPr indent="-304800" lvl="0" marL="457200" rtl="0" algn="l">
              <a:lnSpc>
                <a:spcPct val="150000"/>
              </a:lnSpc>
              <a:spcBef>
                <a:spcPts val="0"/>
              </a:spcBef>
              <a:spcAft>
                <a:spcPts val="0"/>
              </a:spcAft>
              <a:buSzPts val="1200"/>
              <a:buChar char="●"/>
            </a:pPr>
            <a:r>
              <a:rPr lang="en-US" sz="1200"/>
              <a:t>Scipy (HCA)</a:t>
            </a:r>
            <a:endParaRPr sz="1200"/>
          </a:p>
          <a:p>
            <a:pPr indent="-304800" lvl="0" marL="457200" rtl="0" algn="l">
              <a:lnSpc>
                <a:spcPct val="150000"/>
              </a:lnSpc>
              <a:spcBef>
                <a:spcPts val="0"/>
              </a:spcBef>
              <a:spcAft>
                <a:spcPts val="0"/>
              </a:spcAft>
              <a:buSzPts val="1200"/>
              <a:buChar char="●"/>
            </a:pPr>
            <a:r>
              <a:rPr lang="en-US" sz="1200"/>
              <a:t>requests, JSON, urllib (geocoding)</a:t>
            </a:r>
            <a:endParaRPr sz="1200"/>
          </a:p>
          <a:p>
            <a:pPr indent="-304800" lvl="0" marL="457200" rtl="0" algn="l">
              <a:lnSpc>
                <a:spcPct val="115000"/>
              </a:lnSpc>
              <a:spcBef>
                <a:spcPts val="0"/>
              </a:spcBef>
              <a:spcAft>
                <a:spcPts val="0"/>
              </a:spcAft>
              <a:buSzPts val="1200"/>
              <a:buChar char="●"/>
            </a:pPr>
            <a:r>
              <a:rPr lang="en-US" sz="1200">
                <a:highlight>
                  <a:srgbClr val="FFFFFF"/>
                </a:highlight>
              </a:rPr>
              <a:t>Pandas, Numpy (data manipulation)</a:t>
            </a:r>
            <a:endParaRPr sz="1200">
              <a:highlight>
                <a:srgbClr val="FFFFFF"/>
              </a:highlight>
            </a:endParaRPr>
          </a:p>
          <a:p>
            <a:pPr indent="0" lvl="0" marL="0" rtl="0" algn="l">
              <a:spcBef>
                <a:spcPts val="0"/>
              </a:spcBef>
              <a:spcAft>
                <a:spcPts val="0"/>
              </a:spcAft>
              <a:buNone/>
            </a:pPr>
            <a:r>
              <a:t/>
            </a:r>
            <a:endParaRPr/>
          </a:p>
        </p:txBody>
      </p:sp>
      <p:grpSp>
        <p:nvGrpSpPr>
          <p:cNvPr id="133" name="Google Shape;133;p28"/>
          <p:cNvGrpSpPr/>
          <p:nvPr/>
        </p:nvGrpSpPr>
        <p:grpSpPr>
          <a:xfrm>
            <a:off x="7361663" y="2510874"/>
            <a:ext cx="3489181" cy="3496618"/>
            <a:chOff x="3908591" y="1763432"/>
            <a:chExt cx="4374600" cy="4374600"/>
          </a:xfrm>
        </p:grpSpPr>
        <p:sp>
          <p:nvSpPr>
            <p:cNvPr id="134" name="Google Shape;134;p28"/>
            <p:cNvSpPr/>
            <p:nvPr/>
          </p:nvSpPr>
          <p:spPr>
            <a:xfrm rot="8100000">
              <a:off x="4549237" y="2404077"/>
              <a:ext cx="3093309" cy="3093309"/>
            </a:xfrm>
            <a:prstGeom prst="corner">
              <a:avLst>
                <a:gd fmla="val 10489" name="adj1"/>
                <a:gd fmla="val 10848" name="adj2"/>
              </a:avLst>
            </a:prstGeom>
            <a:solidFill>
              <a:srgbClr val="FE990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FFFFFF"/>
                </a:solidFill>
                <a:latin typeface="Arial"/>
                <a:ea typeface="Arial"/>
                <a:cs typeface="Arial"/>
                <a:sym typeface="Arial"/>
              </a:endParaRPr>
            </a:p>
          </p:txBody>
        </p:sp>
        <p:grpSp>
          <p:nvGrpSpPr>
            <p:cNvPr id="135" name="Google Shape;135;p28"/>
            <p:cNvGrpSpPr/>
            <p:nvPr/>
          </p:nvGrpSpPr>
          <p:grpSpPr>
            <a:xfrm>
              <a:off x="4545031" y="2323692"/>
              <a:ext cx="3101859" cy="3751246"/>
              <a:chOff x="3320443" y="1419622"/>
              <a:chExt cx="2503114" cy="3027151"/>
            </a:xfrm>
          </p:grpSpPr>
          <p:sp>
            <p:nvSpPr>
              <p:cNvPr id="136" name="Google Shape;136;p28"/>
              <p:cNvSpPr/>
              <p:nvPr/>
            </p:nvSpPr>
            <p:spPr>
              <a:xfrm>
                <a:off x="3320443" y="2783320"/>
                <a:ext cx="836100" cy="836100"/>
              </a:xfrm>
              <a:prstGeom prst="rect">
                <a:avLst/>
              </a:prstGeom>
              <a:solidFill>
                <a:srgbClr val="FE990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FFFFFF"/>
                  </a:solidFill>
                  <a:latin typeface="Arial"/>
                  <a:ea typeface="Arial"/>
                  <a:cs typeface="Arial"/>
                  <a:sym typeface="Arial"/>
                </a:endParaRPr>
              </a:p>
            </p:txBody>
          </p:sp>
          <p:sp>
            <p:nvSpPr>
              <p:cNvPr id="137" name="Google Shape;137;p28"/>
              <p:cNvSpPr/>
              <p:nvPr/>
            </p:nvSpPr>
            <p:spPr>
              <a:xfrm>
                <a:off x="4987021" y="1792256"/>
                <a:ext cx="836536" cy="1233821"/>
              </a:xfrm>
              <a:custGeom>
                <a:rect b="b" l="l" r="r" t="t"/>
                <a:pathLst>
                  <a:path extrusionOk="0" h="1233821" w="836536">
                    <a:moveTo>
                      <a:pt x="2742" y="0"/>
                    </a:moveTo>
                    <a:lnTo>
                      <a:pt x="836536" y="803886"/>
                    </a:lnTo>
                    <a:lnTo>
                      <a:pt x="836536" y="992714"/>
                    </a:lnTo>
                    <a:lnTo>
                      <a:pt x="457565" y="992714"/>
                    </a:lnTo>
                    <a:cubicBezTo>
                      <a:pt x="467477" y="1076440"/>
                      <a:pt x="513559" y="1083334"/>
                      <a:pt x="519776" y="1143872"/>
                    </a:cubicBezTo>
                    <a:cubicBezTo>
                      <a:pt x="519381" y="1199533"/>
                      <a:pt x="478947" y="1229339"/>
                      <a:pt x="415774" y="1233821"/>
                    </a:cubicBezTo>
                    <a:cubicBezTo>
                      <a:pt x="362712" y="1232636"/>
                      <a:pt x="309337" y="1207482"/>
                      <a:pt x="305851" y="1160737"/>
                    </a:cubicBezTo>
                    <a:cubicBezTo>
                      <a:pt x="306164" y="1103311"/>
                      <a:pt x="356615" y="1082950"/>
                      <a:pt x="362831" y="992714"/>
                    </a:cubicBezTo>
                    <a:lnTo>
                      <a:pt x="297" y="992714"/>
                    </a:lnTo>
                    <a:cubicBezTo>
                      <a:pt x="-1333" y="661809"/>
                      <a:pt x="4372" y="330905"/>
                      <a:pt x="2742" y="0"/>
                    </a:cubicBezTo>
                    <a:close/>
                  </a:path>
                </a:pathLst>
              </a:custGeom>
              <a:solidFill>
                <a:srgbClr val="30303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FFFFFF"/>
                  </a:solidFill>
                  <a:latin typeface="Arial"/>
                  <a:ea typeface="Arial"/>
                  <a:cs typeface="Arial"/>
                  <a:sym typeface="Arial"/>
                </a:endParaRPr>
              </a:p>
            </p:txBody>
          </p:sp>
          <p:sp>
            <p:nvSpPr>
              <p:cNvPr id="138" name="Google Shape;138;p28"/>
              <p:cNvSpPr/>
              <p:nvPr/>
            </p:nvSpPr>
            <p:spPr>
              <a:xfrm>
                <a:off x="3914673" y="1419622"/>
                <a:ext cx="1317823" cy="1365349"/>
              </a:xfrm>
              <a:custGeom>
                <a:rect b="b" l="l" r="r" t="t"/>
                <a:pathLst>
                  <a:path extrusionOk="0" h="1365349" w="1317823">
                    <a:moveTo>
                      <a:pt x="655122" y="0"/>
                    </a:moveTo>
                    <a:cubicBezTo>
                      <a:pt x="797939" y="157030"/>
                      <a:pt x="933356" y="260590"/>
                      <a:pt x="1073983" y="410349"/>
                    </a:cubicBezTo>
                    <a:cubicBezTo>
                      <a:pt x="1080986" y="491665"/>
                      <a:pt x="1076018" y="505008"/>
                      <a:pt x="1075814" y="529110"/>
                    </a:cubicBezTo>
                    <a:lnTo>
                      <a:pt x="1078249" y="529110"/>
                    </a:lnTo>
                    <a:lnTo>
                      <a:pt x="1078249" y="902332"/>
                    </a:lnTo>
                    <a:cubicBezTo>
                      <a:pt x="1160529" y="892003"/>
                      <a:pt x="1167707" y="846447"/>
                      <a:pt x="1227874" y="840268"/>
                    </a:cubicBezTo>
                    <a:cubicBezTo>
                      <a:pt x="1283535" y="840663"/>
                      <a:pt x="1313341" y="881096"/>
                      <a:pt x="1317823" y="944270"/>
                    </a:cubicBezTo>
                    <a:cubicBezTo>
                      <a:pt x="1316638" y="997332"/>
                      <a:pt x="1291484" y="1050706"/>
                      <a:pt x="1244739" y="1054193"/>
                    </a:cubicBezTo>
                    <a:cubicBezTo>
                      <a:pt x="1187641" y="1053881"/>
                      <a:pt x="1167185" y="1004001"/>
                      <a:pt x="1078249" y="997291"/>
                    </a:cubicBezTo>
                    <a:lnTo>
                      <a:pt x="1078249" y="1365349"/>
                    </a:lnTo>
                    <a:lnTo>
                      <a:pt x="242010" y="1365349"/>
                    </a:lnTo>
                    <a:lnTo>
                      <a:pt x="242010" y="991895"/>
                    </a:lnTo>
                    <a:cubicBezTo>
                      <a:pt x="157429" y="1001563"/>
                      <a:pt x="150704" y="1047953"/>
                      <a:pt x="89950" y="1054192"/>
                    </a:cubicBezTo>
                    <a:cubicBezTo>
                      <a:pt x="34288" y="1053797"/>
                      <a:pt x="4482" y="1013364"/>
                      <a:pt x="0" y="950190"/>
                    </a:cubicBezTo>
                    <a:cubicBezTo>
                      <a:pt x="1185" y="897128"/>
                      <a:pt x="26339" y="843754"/>
                      <a:pt x="73084" y="840267"/>
                    </a:cubicBezTo>
                    <a:cubicBezTo>
                      <a:pt x="130701" y="840581"/>
                      <a:pt x="151007" y="891368"/>
                      <a:pt x="242010" y="897293"/>
                    </a:cubicBezTo>
                    <a:lnTo>
                      <a:pt x="242010" y="529110"/>
                    </a:lnTo>
                    <a:cubicBezTo>
                      <a:pt x="242182" y="498205"/>
                      <a:pt x="242352" y="435516"/>
                      <a:pt x="242524" y="404611"/>
                    </a:cubicBezTo>
                    <a:cubicBezTo>
                      <a:pt x="397152" y="247546"/>
                      <a:pt x="486462" y="173988"/>
                      <a:pt x="655122" y="0"/>
                    </a:cubicBezTo>
                    <a:close/>
                  </a:path>
                </a:pathLst>
              </a:custGeom>
              <a:solidFill>
                <a:srgbClr val="FE990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FFFFFF"/>
                  </a:solidFill>
                  <a:latin typeface="Arial"/>
                  <a:ea typeface="Arial"/>
                  <a:cs typeface="Arial"/>
                  <a:sym typeface="Arial"/>
                </a:endParaRPr>
              </a:p>
            </p:txBody>
          </p:sp>
          <p:sp>
            <p:nvSpPr>
              <p:cNvPr id="139" name="Google Shape;139;p28"/>
              <p:cNvSpPr/>
              <p:nvPr/>
            </p:nvSpPr>
            <p:spPr>
              <a:xfrm rot="5400000">
                <a:off x="3926851" y="2544536"/>
                <a:ext cx="1295815" cy="1315476"/>
              </a:xfrm>
              <a:custGeom>
                <a:rect b="b" l="l" r="r" t="t"/>
                <a:pathLst>
                  <a:path extrusionOk="0" h="1985624" w="1955947">
                    <a:moveTo>
                      <a:pt x="0" y="1003881"/>
                    </a:moveTo>
                    <a:cubicBezTo>
                      <a:pt x="1786" y="923929"/>
                      <a:pt x="39686" y="843507"/>
                      <a:pt x="110119" y="838255"/>
                    </a:cubicBezTo>
                    <a:cubicBezTo>
                      <a:pt x="192631" y="838705"/>
                      <a:pt x="224359" y="907854"/>
                      <a:pt x="344973" y="923174"/>
                    </a:cubicBezTo>
                    <a:lnTo>
                      <a:pt x="344973" y="369420"/>
                    </a:lnTo>
                    <a:lnTo>
                      <a:pt x="908132" y="369420"/>
                    </a:lnTo>
                    <a:cubicBezTo>
                      <a:pt x="894844" y="237444"/>
                      <a:pt x="823326" y="228204"/>
                      <a:pt x="813809" y="135531"/>
                    </a:cubicBezTo>
                    <a:cubicBezTo>
                      <a:pt x="814404" y="51663"/>
                      <a:pt x="875327" y="6753"/>
                      <a:pt x="970513" y="0"/>
                    </a:cubicBezTo>
                    <a:cubicBezTo>
                      <a:pt x="1050464" y="1786"/>
                      <a:pt x="1130887" y="39686"/>
                      <a:pt x="1136139" y="110119"/>
                    </a:cubicBezTo>
                    <a:cubicBezTo>
                      <a:pt x="1135661" y="197933"/>
                      <a:pt x="1057369" y="228227"/>
                      <a:pt x="1049972" y="369420"/>
                    </a:cubicBezTo>
                    <a:lnTo>
                      <a:pt x="1604973" y="369420"/>
                    </a:lnTo>
                    <a:lnTo>
                      <a:pt x="1604973" y="930811"/>
                    </a:lnTo>
                    <a:cubicBezTo>
                      <a:pt x="1719598" y="912484"/>
                      <a:pt x="1732247" y="847309"/>
                      <a:pt x="1820416" y="838255"/>
                    </a:cubicBezTo>
                    <a:cubicBezTo>
                      <a:pt x="1904284" y="838850"/>
                      <a:pt x="1949194" y="899773"/>
                      <a:pt x="1955947" y="994959"/>
                    </a:cubicBezTo>
                    <a:cubicBezTo>
                      <a:pt x="1954161" y="1074910"/>
                      <a:pt x="1916261" y="1155332"/>
                      <a:pt x="1845828" y="1160585"/>
                    </a:cubicBezTo>
                    <a:cubicBezTo>
                      <a:pt x="1761973" y="1160128"/>
                      <a:pt x="1730569" y="1088717"/>
                      <a:pt x="1604973" y="1075359"/>
                    </a:cubicBezTo>
                    <a:lnTo>
                      <a:pt x="1604973" y="1629420"/>
                    </a:lnTo>
                    <a:lnTo>
                      <a:pt x="1043081" y="1629420"/>
                    </a:lnTo>
                    <a:cubicBezTo>
                      <a:pt x="1059954" y="1748915"/>
                      <a:pt x="1126948" y="1760610"/>
                      <a:pt x="1136138" y="1850093"/>
                    </a:cubicBezTo>
                    <a:cubicBezTo>
                      <a:pt x="1135543" y="1933961"/>
                      <a:pt x="1074620" y="1978871"/>
                      <a:pt x="979434" y="1985624"/>
                    </a:cubicBezTo>
                    <a:cubicBezTo>
                      <a:pt x="899483" y="1983838"/>
                      <a:pt x="819061" y="1945938"/>
                      <a:pt x="813808" y="1875505"/>
                    </a:cubicBezTo>
                    <a:cubicBezTo>
                      <a:pt x="814271" y="1790502"/>
                      <a:pt x="887645" y="1759396"/>
                      <a:pt x="899301" y="1629420"/>
                    </a:cubicBezTo>
                    <a:lnTo>
                      <a:pt x="344973" y="1629420"/>
                    </a:lnTo>
                    <a:lnTo>
                      <a:pt x="344973" y="1069040"/>
                    </a:lnTo>
                    <a:cubicBezTo>
                      <a:pt x="235877" y="1088650"/>
                      <a:pt x="222136" y="1151691"/>
                      <a:pt x="135531" y="1160585"/>
                    </a:cubicBezTo>
                    <a:cubicBezTo>
                      <a:pt x="51663" y="1159990"/>
                      <a:pt x="6753" y="1099066"/>
                      <a:pt x="0" y="1003881"/>
                    </a:cubicBezTo>
                    <a:close/>
                  </a:path>
                </a:pathLst>
              </a:custGeom>
              <a:solidFill>
                <a:srgbClr val="30303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FFFFFF"/>
                  </a:solidFill>
                  <a:latin typeface="Arial"/>
                  <a:ea typeface="Arial"/>
                  <a:cs typeface="Arial"/>
                  <a:sym typeface="Arial"/>
                </a:endParaRPr>
              </a:p>
            </p:txBody>
          </p:sp>
          <p:sp>
            <p:nvSpPr>
              <p:cNvPr id="140" name="Google Shape;140;p28"/>
              <p:cNvSpPr/>
              <p:nvPr/>
            </p:nvSpPr>
            <p:spPr>
              <a:xfrm>
                <a:off x="3914673" y="3612023"/>
                <a:ext cx="1315476" cy="834750"/>
              </a:xfrm>
              <a:custGeom>
                <a:rect b="b" l="l" r="r" t="t"/>
                <a:pathLst>
                  <a:path extrusionOk="0" h="1260000" w="1985624">
                    <a:moveTo>
                      <a:pt x="356204" y="0"/>
                    </a:moveTo>
                    <a:lnTo>
                      <a:pt x="1616204" y="0"/>
                    </a:lnTo>
                    <a:lnTo>
                      <a:pt x="1616204" y="563159"/>
                    </a:lnTo>
                    <a:cubicBezTo>
                      <a:pt x="1748180" y="549871"/>
                      <a:pt x="1757420" y="478353"/>
                      <a:pt x="1850093" y="468836"/>
                    </a:cubicBezTo>
                    <a:cubicBezTo>
                      <a:pt x="1933961" y="469431"/>
                      <a:pt x="1978871" y="530355"/>
                      <a:pt x="1985624" y="625540"/>
                    </a:cubicBezTo>
                    <a:cubicBezTo>
                      <a:pt x="1983838" y="705492"/>
                      <a:pt x="1945938" y="785914"/>
                      <a:pt x="1875505" y="791166"/>
                    </a:cubicBezTo>
                    <a:cubicBezTo>
                      <a:pt x="1787691" y="790687"/>
                      <a:pt x="1757397" y="712397"/>
                      <a:pt x="1616204" y="704999"/>
                    </a:cubicBezTo>
                    <a:lnTo>
                      <a:pt x="1616204" y="1260000"/>
                    </a:lnTo>
                    <a:lnTo>
                      <a:pt x="356204" y="1260000"/>
                    </a:lnTo>
                    <a:lnTo>
                      <a:pt x="356204" y="698108"/>
                    </a:lnTo>
                    <a:cubicBezTo>
                      <a:pt x="236709" y="714981"/>
                      <a:pt x="225014" y="781976"/>
                      <a:pt x="135531" y="791165"/>
                    </a:cubicBezTo>
                    <a:cubicBezTo>
                      <a:pt x="51663" y="790570"/>
                      <a:pt x="6753" y="729647"/>
                      <a:pt x="0" y="634461"/>
                    </a:cubicBezTo>
                    <a:cubicBezTo>
                      <a:pt x="1786" y="554510"/>
                      <a:pt x="39686" y="474088"/>
                      <a:pt x="110119" y="468835"/>
                    </a:cubicBezTo>
                    <a:cubicBezTo>
                      <a:pt x="195122" y="469298"/>
                      <a:pt x="226228" y="542672"/>
                      <a:pt x="356204" y="554328"/>
                    </a:cubicBezTo>
                    <a:close/>
                  </a:path>
                </a:pathLst>
              </a:custGeom>
              <a:solidFill>
                <a:srgbClr val="FE990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FFFFFF"/>
                  </a:solidFill>
                  <a:latin typeface="Arial"/>
                  <a:ea typeface="Arial"/>
                  <a:cs typeface="Arial"/>
                  <a:sym typeface="Arial"/>
                </a:endParaRPr>
              </a:p>
            </p:txBody>
          </p:sp>
        </p:grpSp>
      </p:grpSp>
      <p:sp>
        <p:nvSpPr>
          <p:cNvPr id="141" name="Google Shape;141;p28"/>
          <p:cNvSpPr/>
          <p:nvPr/>
        </p:nvSpPr>
        <p:spPr>
          <a:xfrm rot="5400000">
            <a:off x="300378" y="1667489"/>
            <a:ext cx="757929" cy="819070"/>
          </a:xfrm>
          <a:custGeom>
            <a:rect b="b" l="l" r="r" t="t"/>
            <a:pathLst>
              <a:path extrusionOk="0" h="1985624" w="1955947">
                <a:moveTo>
                  <a:pt x="0" y="1003881"/>
                </a:moveTo>
                <a:cubicBezTo>
                  <a:pt x="1786" y="923929"/>
                  <a:pt x="39686" y="843507"/>
                  <a:pt x="110119" y="838255"/>
                </a:cubicBezTo>
                <a:cubicBezTo>
                  <a:pt x="192631" y="838705"/>
                  <a:pt x="224359" y="907854"/>
                  <a:pt x="344973" y="923174"/>
                </a:cubicBezTo>
                <a:lnTo>
                  <a:pt x="344973" y="369420"/>
                </a:lnTo>
                <a:lnTo>
                  <a:pt x="908132" y="369420"/>
                </a:lnTo>
                <a:cubicBezTo>
                  <a:pt x="894844" y="237444"/>
                  <a:pt x="823326" y="228204"/>
                  <a:pt x="813809" y="135531"/>
                </a:cubicBezTo>
                <a:cubicBezTo>
                  <a:pt x="814404" y="51663"/>
                  <a:pt x="875327" y="6753"/>
                  <a:pt x="970513" y="0"/>
                </a:cubicBezTo>
                <a:cubicBezTo>
                  <a:pt x="1050464" y="1786"/>
                  <a:pt x="1130887" y="39686"/>
                  <a:pt x="1136139" y="110119"/>
                </a:cubicBezTo>
                <a:cubicBezTo>
                  <a:pt x="1135661" y="197933"/>
                  <a:pt x="1057369" y="228227"/>
                  <a:pt x="1049972" y="369420"/>
                </a:cubicBezTo>
                <a:lnTo>
                  <a:pt x="1604973" y="369420"/>
                </a:lnTo>
                <a:lnTo>
                  <a:pt x="1604973" y="930811"/>
                </a:lnTo>
                <a:cubicBezTo>
                  <a:pt x="1719598" y="912484"/>
                  <a:pt x="1732247" y="847309"/>
                  <a:pt x="1820416" y="838255"/>
                </a:cubicBezTo>
                <a:cubicBezTo>
                  <a:pt x="1904284" y="838850"/>
                  <a:pt x="1949194" y="899773"/>
                  <a:pt x="1955947" y="994959"/>
                </a:cubicBezTo>
                <a:cubicBezTo>
                  <a:pt x="1954161" y="1074910"/>
                  <a:pt x="1916261" y="1155332"/>
                  <a:pt x="1845828" y="1160585"/>
                </a:cubicBezTo>
                <a:cubicBezTo>
                  <a:pt x="1761973" y="1160128"/>
                  <a:pt x="1730569" y="1088717"/>
                  <a:pt x="1604973" y="1075359"/>
                </a:cubicBezTo>
                <a:lnTo>
                  <a:pt x="1604973" y="1629420"/>
                </a:lnTo>
                <a:lnTo>
                  <a:pt x="1043081" y="1629420"/>
                </a:lnTo>
                <a:cubicBezTo>
                  <a:pt x="1059954" y="1748915"/>
                  <a:pt x="1126948" y="1760610"/>
                  <a:pt x="1136138" y="1850093"/>
                </a:cubicBezTo>
                <a:cubicBezTo>
                  <a:pt x="1135543" y="1933961"/>
                  <a:pt x="1074620" y="1978871"/>
                  <a:pt x="979434" y="1985624"/>
                </a:cubicBezTo>
                <a:cubicBezTo>
                  <a:pt x="899483" y="1983838"/>
                  <a:pt x="819061" y="1945938"/>
                  <a:pt x="813808" y="1875505"/>
                </a:cubicBezTo>
                <a:cubicBezTo>
                  <a:pt x="814271" y="1790502"/>
                  <a:pt x="887645" y="1759396"/>
                  <a:pt x="899301" y="1629420"/>
                </a:cubicBezTo>
                <a:lnTo>
                  <a:pt x="344973" y="1629420"/>
                </a:lnTo>
                <a:lnTo>
                  <a:pt x="344973" y="1069040"/>
                </a:lnTo>
                <a:cubicBezTo>
                  <a:pt x="235877" y="1088650"/>
                  <a:pt x="222136" y="1151691"/>
                  <a:pt x="135531" y="1160585"/>
                </a:cubicBezTo>
                <a:cubicBezTo>
                  <a:pt x="51663" y="1159990"/>
                  <a:pt x="6753" y="1099066"/>
                  <a:pt x="0" y="1003881"/>
                </a:cubicBezTo>
                <a:close/>
              </a:path>
            </a:pathLst>
          </a:custGeom>
          <a:solidFill>
            <a:srgbClr val="30303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FFFFFF"/>
              </a:solidFill>
              <a:latin typeface="Arial"/>
              <a:ea typeface="Arial"/>
              <a:cs typeface="Arial"/>
              <a:sym typeface="Arial"/>
            </a:endParaRPr>
          </a:p>
        </p:txBody>
      </p:sp>
      <p:sp>
        <p:nvSpPr>
          <p:cNvPr id="142" name="Google Shape;142;p28"/>
          <p:cNvSpPr/>
          <p:nvPr/>
        </p:nvSpPr>
        <p:spPr>
          <a:xfrm>
            <a:off x="323526" y="3143221"/>
            <a:ext cx="711624" cy="757769"/>
          </a:xfrm>
          <a:custGeom>
            <a:rect b="b" l="l" r="r" t="t"/>
            <a:pathLst>
              <a:path extrusionOk="0" h="1365349" w="1317823">
                <a:moveTo>
                  <a:pt x="655122" y="0"/>
                </a:moveTo>
                <a:cubicBezTo>
                  <a:pt x="797939" y="157030"/>
                  <a:pt x="933356" y="260590"/>
                  <a:pt x="1073983" y="410349"/>
                </a:cubicBezTo>
                <a:cubicBezTo>
                  <a:pt x="1080986" y="491665"/>
                  <a:pt x="1076018" y="505008"/>
                  <a:pt x="1075814" y="529110"/>
                </a:cubicBezTo>
                <a:lnTo>
                  <a:pt x="1078249" y="529110"/>
                </a:lnTo>
                <a:lnTo>
                  <a:pt x="1078249" y="902332"/>
                </a:lnTo>
                <a:cubicBezTo>
                  <a:pt x="1160529" y="892003"/>
                  <a:pt x="1167707" y="846447"/>
                  <a:pt x="1227874" y="840268"/>
                </a:cubicBezTo>
                <a:cubicBezTo>
                  <a:pt x="1283535" y="840663"/>
                  <a:pt x="1313341" y="881096"/>
                  <a:pt x="1317823" y="944270"/>
                </a:cubicBezTo>
                <a:cubicBezTo>
                  <a:pt x="1316638" y="997332"/>
                  <a:pt x="1291484" y="1050706"/>
                  <a:pt x="1244739" y="1054193"/>
                </a:cubicBezTo>
                <a:cubicBezTo>
                  <a:pt x="1187641" y="1053881"/>
                  <a:pt x="1167185" y="1004001"/>
                  <a:pt x="1078249" y="997291"/>
                </a:cubicBezTo>
                <a:lnTo>
                  <a:pt x="1078249" y="1365349"/>
                </a:lnTo>
                <a:lnTo>
                  <a:pt x="242010" y="1365349"/>
                </a:lnTo>
                <a:lnTo>
                  <a:pt x="242010" y="991895"/>
                </a:lnTo>
                <a:cubicBezTo>
                  <a:pt x="157429" y="1001563"/>
                  <a:pt x="150704" y="1047953"/>
                  <a:pt x="89950" y="1054192"/>
                </a:cubicBezTo>
                <a:cubicBezTo>
                  <a:pt x="34288" y="1053797"/>
                  <a:pt x="4482" y="1013364"/>
                  <a:pt x="0" y="950190"/>
                </a:cubicBezTo>
                <a:cubicBezTo>
                  <a:pt x="1185" y="897128"/>
                  <a:pt x="26339" y="843754"/>
                  <a:pt x="73084" y="840267"/>
                </a:cubicBezTo>
                <a:cubicBezTo>
                  <a:pt x="130701" y="840581"/>
                  <a:pt x="151007" y="891368"/>
                  <a:pt x="242010" y="897293"/>
                </a:cubicBezTo>
                <a:lnTo>
                  <a:pt x="242010" y="529110"/>
                </a:lnTo>
                <a:cubicBezTo>
                  <a:pt x="242182" y="498205"/>
                  <a:pt x="242352" y="435516"/>
                  <a:pt x="242524" y="404611"/>
                </a:cubicBezTo>
                <a:cubicBezTo>
                  <a:pt x="397152" y="247546"/>
                  <a:pt x="486462" y="173988"/>
                  <a:pt x="655122" y="0"/>
                </a:cubicBezTo>
                <a:close/>
              </a:path>
            </a:pathLst>
          </a:custGeom>
          <a:solidFill>
            <a:srgbClr val="FE990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FFFFFF"/>
              </a:solidFill>
              <a:latin typeface="Arial"/>
              <a:ea typeface="Arial"/>
              <a:cs typeface="Arial"/>
              <a:sym typeface="Arial"/>
            </a:endParaRPr>
          </a:p>
        </p:txBody>
      </p:sp>
      <p:sp>
        <p:nvSpPr>
          <p:cNvPr id="143" name="Google Shape;143;p28"/>
          <p:cNvSpPr/>
          <p:nvPr/>
        </p:nvSpPr>
        <p:spPr>
          <a:xfrm>
            <a:off x="416875" y="4982820"/>
            <a:ext cx="524926" cy="724870"/>
          </a:xfrm>
          <a:custGeom>
            <a:rect b="b" l="l" r="r" t="t"/>
            <a:pathLst>
              <a:path extrusionOk="0" h="1233821" w="836536">
                <a:moveTo>
                  <a:pt x="2742" y="0"/>
                </a:moveTo>
                <a:lnTo>
                  <a:pt x="836536" y="803886"/>
                </a:lnTo>
                <a:lnTo>
                  <a:pt x="836536" y="992714"/>
                </a:lnTo>
                <a:lnTo>
                  <a:pt x="457565" y="992714"/>
                </a:lnTo>
                <a:cubicBezTo>
                  <a:pt x="467477" y="1076440"/>
                  <a:pt x="513559" y="1083334"/>
                  <a:pt x="519776" y="1143872"/>
                </a:cubicBezTo>
                <a:cubicBezTo>
                  <a:pt x="519381" y="1199533"/>
                  <a:pt x="478947" y="1229339"/>
                  <a:pt x="415774" y="1233821"/>
                </a:cubicBezTo>
                <a:cubicBezTo>
                  <a:pt x="362712" y="1232636"/>
                  <a:pt x="309337" y="1207482"/>
                  <a:pt x="305851" y="1160737"/>
                </a:cubicBezTo>
                <a:cubicBezTo>
                  <a:pt x="306164" y="1103311"/>
                  <a:pt x="356615" y="1082950"/>
                  <a:pt x="362831" y="992714"/>
                </a:cubicBezTo>
                <a:lnTo>
                  <a:pt x="297" y="992714"/>
                </a:lnTo>
                <a:cubicBezTo>
                  <a:pt x="-1333" y="661809"/>
                  <a:pt x="4372" y="330905"/>
                  <a:pt x="2742" y="0"/>
                </a:cubicBezTo>
                <a:close/>
              </a:path>
            </a:pathLst>
          </a:custGeom>
          <a:solidFill>
            <a:srgbClr val="303030"/>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nvSpPr>
        <p:spPr>
          <a:xfrm>
            <a:off x="306925" y="1707575"/>
            <a:ext cx="3793200" cy="307800"/>
          </a:xfrm>
          <a:prstGeom prst="rect">
            <a:avLst/>
          </a:prstGeom>
          <a:solidFill>
            <a:schemeClr val="accent2"/>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a:solidFill>
                  <a:schemeClr val="lt1"/>
                </a:solidFill>
              </a:rPr>
              <a:t>Douglas County Assessor - Raw Data</a:t>
            </a:r>
            <a:endParaRPr b="1" sz="1400">
              <a:solidFill>
                <a:schemeClr val="lt1"/>
              </a:solidFill>
              <a:latin typeface="Arial"/>
              <a:ea typeface="Arial"/>
              <a:cs typeface="Arial"/>
              <a:sym typeface="Arial"/>
            </a:endParaRPr>
          </a:p>
        </p:txBody>
      </p:sp>
      <p:sp>
        <p:nvSpPr>
          <p:cNvPr id="149" name="Google Shape;149;p29"/>
          <p:cNvSpPr txBox="1"/>
          <p:nvPr/>
        </p:nvSpPr>
        <p:spPr>
          <a:xfrm>
            <a:off x="385875" y="2074326"/>
            <a:ext cx="76407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636363"/>
                </a:solidFill>
              </a:rPr>
              <a:t>7 text files containing Assessors Database Data from 1825 to 2021 </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Property Improvements</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Property Location (address)</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Property Ownership</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Property Subdivision</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Property Filing</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Property Sales</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Property Values</a:t>
            </a:r>
            <a:endParaRPr sz="1200">
              <a:solidFill>
                <a:srgbClr val="636363"/>
              </a:solidFill>
            </a:endParaRPr>
          </a:p>
        </p:txBody>
      </p:sp>
      <p:sp>
        <p:nvSpPr>
          <p:cNvPr id="150" name="Google Shape;150;p29"/>
          <p:cNvSpPr txBox="1"/>
          <p:nvPr/>
        </p:nvSpPr>
        <p:spPr>
          <a:xfrm>
            <a:off x="306925" y="5735800"/>
            <a:ext cx="3793200" cy="307800"/>
          </a:xfrm>
          <a:prstGeom prst="rect">
            <a:avLst/>
          </a:prstGeom>
          <a:solidFill>
            <a:schemeClr val="accent3"/>
          </a:solidFill>
          <a:ln>
            <a:noFill/>
          </a:ln>
        </p:spPr>
        <p:txBody>
          <a:bodyPr anchorCtr="0" anchor="ctr" bIns="45700" lIns="91425" spcFirstLastPara="1" rIns="91425" wrap="square" tIns="45700">
            <a:spAutoFit/>
          </a:bodyPr>
          <a:lstStyle/>
          <a:p>
            <a:pPr indent="0" lvl="0" marL="0" rtl="0" algn="l">
              <a:spcBef>
                <a:spcPts val="0"/>
              </a:spcBef>
              <a:spcAft>
                <a:spcPts val="0"/>
              </a:spcAft>
              <a:buNone/>
            </a:pPr>
            <a:r>
              <a:rPr b="1" lang="en-US">
                <a:solidFill>
                  <a:schemeClr val="lt1"/>
                </a:solidFill>
              </a:rPr>
              <a:t>Final Data for Analysis</a:t>
            </a:r>
            <a:endParaRPr b="1" sz="1400">
              <a:solidFill>
                <a:schemeClr val="lt1"/>
              </a:solidFill>
              <a:latin typeface="Arial"/>
              <a:ea typeface="Arial"/>
              <a:cs typeface="Arial"/>
              <a:sym typeface="Arial"/>
            </a:endParaRPr>
          </a:p>
        </p:txBody>
      </p:sp>
      <p:sp>
        <p:nvSpPr>
          <p:cNvPr id="151" name="Google Shape;151;p29"/>
          <p:cNvSpPr txBox="1"/>
          <p:nvPr/>
        </p:nvSpPr>
        <p:spPr>
          <a:xfrm>
            <a:off x="306925" y="6096000"/>
            <a:ext cx="5555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636363"/>
                </a:solidFill>
              </a:rPr>
              <a:t>Dataframe:  83 Columns</a:t>
            </a:r>
            <a:r>
              <a:rPr lang="en-US" sz="1200">
                <a:solidFill>
                  <a:srgbClr val="636363"/>
                </a:solidFill>
                <a:latin typeface="Arial"/>
                <a:ea typeface="Arial"/>
                <a:cs typeface="Arial"/>
                <a:sym typeface="Arial"/>
              </a:rPr>
              <a:t> </a:t>
            </a:r>
            <a:r>
              <a:rPr lang="en-US" sz="1200">
                <a:solidFill>
                  <a:srgbClr val="636363"/>
                </a:solidFill>
              </a:rPr>
              <a:t>, 101,876 Records (rows)</a:t>
            </a:r>
            <a:endParaRPr sz="1200">
              <a:solidFill>
                <a:srgbClr val="636363"/>
              </a:solidFill>
            </a:endParaRPr>
          </a:p>
          <a:p>
            <a:pPr indent="-304800" lvl="0" marL="457200" marR="0" rtl="0" algn="l">
              <a:spcBef>
                <a:spcPts val="0"/>
              </a:spcBef>
              <a:spcAft>
                <a:spcPts val="0"/>
              </a:spcAft>
              <a:buClr>
                <a:srgbClr val="636363"/>
              </a:buClr>
              <a:buSzPts val="1200"/>
              <a:buFont typeface="Arial"/>
              <a:buChar char="●"/>
            </a:pPr>
            <a:r>
              <a:rPr lang="en-US" sz="1200">
                <a:solidFill>
                  <a:srgbClr val="636363"/>
                </a:solidFill>
              </a:rPr>
              <a:t>Each row represents a building on a property (Building_ID/Account_No)</a:t>
            </a:r>
            <a:r>
              <a:rPr lang="en-US" sz="1200">
                <a:solidFill>
                  <a:srgbClr val="636363"/>
                </a:solidFill>
                <a:latin typeface="Arial"/>
                <a:ea typeface="Arial"/>
                <a:cs typeface="Arial"/>
                <a:sym typeface="Arial"/>
              </a:rPr>
              <a:t> </a:t>
            </a:r>
            <a:endParaRPr sz="1200">
              <a:solidFill>
                <a:srgbClr val="636363"/>
              </a:solidFill>
              <a:latin typeface="Arial"/>
              <a:ea typeface="Arial"/>
              <a:cs typeface="Arial"/>
              <a:sym typeface="Arial"/>
            </a:endParaRPr>
          </a:p>
          <a:p>
            <a:pPr indent="-304800" lvl="0" marL="457200" marR="0" rtl="0" algn="l">
              <a:spcBef>
                <a:spcPts val="0"/>
              </a:spcBef>
              <a:spcAft>
                <a:spcPts val="0"/>
              </a:spcAft>
              <a:buClr>
                <a:srgbClr val="636363"/>
              </a:buClr>
              <a:buSzPts val="1200"/>
              <a:buFont typeface="Arial"/>
              <a:buChar char="●"/>
            </a:pPr>
            <a:r>
              <a:rPr lang="en-US" sz="1200">
                <a:solidFill>
                  <a:srgbClr val="636363"/>
                </a:solidFill>
              </a:rPr>
              <a:t>Single Family Residential (non-commercial) properties</a:t>
            </a:r>
            <a:endParaRPr sz="1200">
              <a:solidFill>
                <a:srgbClr val="636363"/>
              </a:solidFill>
              <a:latin typeface="Arial"/>
              <a:ea typeface="Arial"/>
              <a:cs typeface="Arial"/>
              <a:sym typeface="Arial"/>
            </a:endParaRPr>
          </a:p>
        </p:txBody>
      </p:sp>
      <p:sp>
        <p:nvSpPr>
          <p:cNvPr id="152" name="Google Shape;152;p29"/>
          <p:cNvSpPr txBox="1"/>
          <p:nvPr/>
        </p:nvSpPr>
        <p:spPr>
          <a:xfrm>
            <a:off x="306925" y="3764675"/>
            <a:ext cx="3793200" cy="307800"/>
          </a:xfrm>
          <a:prstGeom prst="rect">
            <a:avLst/>
          </a:prstGeom>
          <a:solidFill>
            <a:schemeClr val="accent2"/>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a:solidFill>
                  <a:schemeClr val="lt1"/>
                </a:solidFill>
              </a:rPr>
              <a:t>Data Preparation</a:t>
            </a:r>
            <a:endParaRPr b="1" sz="1400">
              <a:solidFill>
                <a:schemeClr val="lt1"/>
              </a:solidFill>
              <a:latin typeface="Arial"/>
              <a:ea typeface="Arial"/>
              <a:cs typeface="Arial"/>
              <a:sym typeface="Arial"/>
            </a:endParaRPr>
          </a:p>
        </p:txBody>
      </p:sp>
      <p:sp>
        <p:nvSpPr>
          <p:cNvPr id="153" name="Google Shape;153;p29"/>
          <p:cNvSpPr txBox="1"/>
          <p:nvPr/>
        </p:nvSpPr>
        <p:spPr>
          <a:xfrm>
            <a:off x="385878" y="4165895"/>
            <a:ext cx="7640700" cy="1569900"/>
          </a:xfrm>
          <a:prstGeom prst="rect">
            <a:avLst/>
          </a:prstGeom>
          <a:noFill/>
          <a:ln>
            <a:noFill/>
          </a:ln>
        </p:spPr>
        <p:txBody>
          <a:bodyPr anchorCtr="0" anchor="t" bIns="45700" lIns="91425" spcFirstLastPara="1" rIns="91425" wrap="square" tIns="45700">
            <a:spAutoFit/>
          </a:bodyPr>
          <a:lstStyle/>
          <a:p>
            <a:pPr indent="-304800" lvl="0" marL="457200" marR="0" rtl="0" algn="l">
              <a:spcBef>
                <a:spcPts val="0"/>
              </a:spcBef>
              <a:spcAft>
                <a:spcPts val="0"/>
              </a:spcAft>
              <a:buClr>
                <a:srgbClr val="636363"/>
              </a:buClr>
              <a:buSzPts val="1200"/>
              <a:buChar char="●"/>
            </a:pPr>
            <a:r>
              <a:rPr lang="en-US" sz="1200">
                <a:solidFill>
                  <a:srgbClr val="636363"/>
                </a:solidFill>
              </a:rPr>
              <a:t>Identify key fields and duplicates in each file.</a:t>
            </a:r>
            <a:endParaRPr sz="1200">
              <a:solidFill>
                <a:srgbClr val="636363"/>
              </a:solidFill>
            </a:endParaRPr>
          </a:p>
          <a:p>
            <a:pPr indent="-304800" lvl="0" marL="457200" rtl="0" algn="l">
              <a:spcBef>
                <a:spcPts val="0"/>
              </a:spcBef>
              <a:spcAft>
                <a:spcPts val="0"/>
              </a:spcAft>
              <a:buClr>
                <a:srgbClr val="636363"/>
              </a:buClr>
              <a:buSzPts val="1200"/>
              <a:buChar char="●"/>
            </a:pPr>
            <a:r>
              <a:rPr lang="en-US" sz="1200">
                <a:solidFill>
                  <a:srgbClr val="636363"/>
                </a:solidFill>
              </a:rPr>
              <a:t>Identify level of granularity of the data</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Review unique values</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Clean and drop duplicate rows</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Replace and Impute N/A Values</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Pivot Sales and Value data for 1 row per property</a:t>
            </a:r>
            <a:endParaRPr sz="1200">
              <a:solidFill>
                <a:srgbClr val="636363"/>
              </a:solidFill>
            </a:endParaRPr>
          </a:p>
          <a:p>
            <a:pPr indent="-304800" lvl="0" marL="457200" marR="0" rtl="0" algn="l">
              <a:spcBef>
                <a:spcPts val="0"/>
              </a:spcBef>
              <a:spcAft>
                <a:spcPts val="0"/>
              </a:spcAft>
              <a:buClr>
                <a:srgbClr val="636363"/>
              </a:buClr>
              <a:buSzPts val="1200"/>
              <a:buChar char="●"/>
            </a:pPr>
            <a:r>
              <a:rPr lang="en-US" sz="1200">
                <a:solidFill>
                  <a:srgbClr val="636363"/>
                </a:solidFill>
              </a:rPr>
              <a:t>Join 7 cleaned files into a single data frame</a:t>
            </a:r>
            <a:endParaRPr sz="1200">
              <a:solidFill>
                <a:srgbClr val="636363"/>
              </a:solidFill>
            </a:endParaRPr>
          </a:p>
          <a:p>
            <a:pPr indent="0" lvl="0" marL="0" marR="0" rtl="0" algn="l">
              <a:spcBef>
                <a:spcPts val="0"/>
              </a:spcBef>
              <a:spcAft>
                <a:spcPts val="0"/>
              </a:spcAft>
              <a:buNone/>
            </a:pPr>
            <a:r>
              <a:t/>
            </a:r>
            <a:endParaRPr sz="1200">
              <a:solidFill>
                <a:srgbClr val="636363"/>
              </a:solidFill>
            </a:endParaRPr>
          </a:p>
        </p:txBody>
      </p:sp>
      <p:sp>
        <p:nvSpPr>
          <p:cNvPr id="154" name="Google Shape;154;p29"/>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9"/>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Data Collection</a:t>
            </a:r>
            <a:endParaRPr/>
          </a:p>
        </p:txBody>
      </p:sp>
      <p:pic>
        <p:nvPicPr>
          <p:cNvPr id="156" name="Google Shape;156;p29"/>
          <p:cNvPicPr preferRelativeResize="0"/>
          <p:nvPr/>
        </p:nvPicPr>
        <p:blipFill>
          <a:blip r:embed="rId3">
            <a:alphaModFix/>
          </a:blip>
          <a:stretch>
            <a:fillRect/>
          </a:stretch>
        </p:blipFill>
        <p:spPr>
          <a:xfrm>
            <a:off x="5311275" y="2134283"/>
            <a:ext cx="6434324" cy="35685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p:nvPr/>
        </p:nvSpPr>
        <p:spPr>
          <a:xfrm>
            <a:off x="452650" y="1700875"/>
            <a:ext cx="5072100" cy="49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Douglas County Single Family Residential Properties</a:t>
            </a:r>
            <a:endParaRPr b="1"/>
          </a:p>
        </p:txBody>
      </p:sp>
      <p:sp>
        <p:nvSpPr>
          <p:cNvPr id="163" name="Google Shape;163;p30"/>
          <p:cNvSpPr txBox="1"/>
          <p:nvPr/>
        </p:nvSpPr>
        <p:spPr>
          <a:xfrm>
            <a:off x="552575" y="2565575"/>
            <a:ext cx="5072100" cy="39711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636363"/>
              </a:buClr>
              <a:buSzPts val="1200"/>
              <a:buChar char="●"/>
            </a:pPr>
            <a:r>
              <a:rPr lang="en-US" sz="1200">
                <a:solidFill>
                  <a:srgbClr val="636363"/>
                </a:solidFill>
              </a:rPr>
              <a:t>Single Family Residential Properties</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Identifying Variables and Descriptive Variables</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Properties Built between 1867 to 2021</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Peak in 2000 of Buildings built.</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Increase in Remodels since 2009.</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Parker and Highlands Ranch have most properties</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Highlands Ranch subdivision is the largest in the county</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Most homes are 2 Story (over half).  </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193 Properties with more than 1 building (10 have or 3 more)</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Number of times a Home has sold range from 1 to 29</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Initial Sales and Value prices are recorded as “0”</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Max Sales price:  40,000,000</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Max Actual Value: 7,560,927</a:t>
            </a:r>
            <a:endParaRPr sz="1200">
              <a:solidFill>
                <a:srgbClr val="636363"/>
              </a:solidFill>
            </a:endParaRPr>
          </a:p>
          <a:p>
            <a:pPr indent="-304800" lvl="0" marL="457200" rtl="0" algn="l">
              <a:lnSpc>
                <a:spcPct val="150000"/>
              </a:lnSpc>
              <a:spcBef>
                <a:spcPts val="0"/>
              </a:spcBef>
              <a:spcAft>
                <a:spcPts val="0"/>
              </a:spcAft>
              <a:buClr>
                <a:srgbClr val="636363"/>
              </a:buClr>
              <a:buSzPts val="1200"/>
              <a:buChar char="●"/>
            </a:pPr>
            <a:r>
              <a:rPr lang="en-US" sz="1200">
                <a:solidFill>
                  <a:srgbClr val="636363"/>
                </a:solidFill>
              </a:rPr>
              <a:t>Max Assessed Value: 540,610</a:t>
            </a:r>
            <a:endParaRPr sz="1200">
              <a:solidFill>
                <a:srgbClr val="636363"/>
              </a:solidFill>
            </a:endParaRPr>
          </a:p>
        </p:txBody>
      </p:sp>
      <p:sp>
        <p:nvSpPr>
          <p:cNvPr id="164" name="Google Shape;164;p30"/>
          <p:cNvSpPr txBox="1"/>
          <p:nvPr/>
        </p:nvSpPr>
        <p:spPr>
          <a:xfrm>
            <a:off x="552575" y="2194375"/>
            <a:ext cx="507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Shape:  </a:t>
            </a:r>
            <a:r>
              <a:rPr lang="en-US" sz="1200">
                <a:solidFill>
                  <a:srgbClr val="636363"/>
                </a:solidFill>
              </a:rPr>
              <a:t>83 Columns , 101,876 Records (rows)</a:t>
            </a:r>
            <a:endParaRPr sz="1200">
              <a:solidFill>
                <a:srgbClr val="636363"/>
              </a:solidFill>
            </a:endParaRPr>
          </a:p>
          <a:p>
            <a:pPr indent="0" lvl="0" marL="0" rtl="0" algn="l">
              <a:spcBef>
                <a:spcPts val="0"/>
              </a:spcBef>
              <a:spcAft>
                <a:spcPts val="0"/>
              </a:spcAft>
              <a:buNone/>
            </a:pPr>
            <a:r>
              <a:t/>
            </a:r>
            <a:endParaRPr/>
          </a:p>
        </p:txBody>
      </p:sp>
      <p:sp>
        <p:nvSpPr>
          <p:cNvPr id="165" name="Google Shape;165;p30"/>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Exploratory Data Analysis</a:t>
            </a:r>
            <a:endParaRPr/>
          </a:p>
        </p:txBody>
      </p:sp>
      <p:pic>
        <p:nvPicPr>
          <p:cNvPr id="167" name="Google Shape;167;p30"/>
          <p:cNvPicPr preferRelativeResize="0"/>
          <p:nvPr/>
        </p:nvPicPr>
        <p:blipFill>
          <a:blip r:embed="rId3">
            <a:alphaModFix/>
          </a:blip>
          <a:stretch>
            <a:fillRect/>
          </a:stretch>
        </p:blipFill>
        <p:spPr>
          <a:xfrm>
            <a:off x="6011850" y="1700875"/>
            <a:ext cx="5733909" cy="509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Question 1:  How Many Accounts have More than 1 building on a property</a:t>
            </a:r>
            <a:endParaRPr b="1">
              <a:solidFill>
                <a:schemeClr val="lt1"/>
              </a:solidFill>
            </a:endParaRPr>
          </a:p>
        </p:txBody>
      </p:sp>
      <p:sp>
        <p:nvSpPr>
          <p:cNvPr id="174" name="Google Shape;174;p31"/>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Exploratory Data Analysis</a:t>
            </a:r>
            <a:endParaRPr/>
          </a:p>
        </p:txBody>
      </p:sp>
      <p:pic>
        <p:nvPicPr>
          <p:cNvPr id="176" name="Google Shape;176;p31"/>
          <p:cNvPicPr preferRelativeResize="0"/>
          <p:nvPr/>
        </p:nvPicPr>
        <p:blipFill>
          <a:blip r:embed="rId3">
            <a:alphaModFix/>
          </a:blip>
          <a:stretch>
            <a:fillRect/>
          </a:stretch>
        </p:blipFill>
        <p:spPr>
          <a:xfrm>
            <a:off x="3452650" y="2433450"/>
            <a:ext cx="8443873" cy="4358825"/>
          </a:xfrm>
          <a:prstGeom prst="rect">
            <a:avLst/>
          </a:prstGeom>
          <a:noFill/>
          <a:ln>
            <a:noFill/>
          </a:ln>
        </p:spPr>
      </p:pic>
      <p:sp>
        <p:nvSpPr>
          <p:cNvPr id="177" name="Google Shape;177;p31"/>
          <p:cNvSpPr txBox="1"/>
          <p:nvPr/>
        </p:nvSpPr>
        <p:spPr>
          <a:xfrm>
            <a:off x="499675" y="2548325"/>
            <a:ext cx="279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There are 193 single family residential properties that have more than 1 building.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p:nvPr/>
        </p:nvSpPr>
        <p:spPr>
          <a:xfrm>
            <a:off x="452650" y="1700875"/>
            <a:ext cx="7029900" cy="49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Question 2: </a:t>
            </a:r>
            <a:r>
              <a:rPr b="1" lang="en-US">
                <a:solidFill>
                  <a:schemeClr val="lt1"/>
                </a:solidFill>
              </a:rPr>
              <a:t>How many New Builds and Remodels were done each year?</a:t>
            </a:r>
            <a:endParaRPr b="1">
              <a:solidFill>
                <a:schemeClr val="lt1"/>
              </a:solidFill>
            </a:endParaRPr>
          </a:p>
          <a:p>
            <a:pPr indent="0" lvl="0" marL="0" rtl="0" algn="l">
              <a:spcBef>
                <a:spcPts val="0"/>
              </a:spcBef>
              <a:spcAft>
                <a:spcPts val="0"/>
              </a:spcAft>
              <a:buNone/>
            </a:pPr>
            <a:r>
              <a:t/>
            </a:r>
            <a:endParaRPr b="1">
              <a:solidFill>
                <a:schemeClr val="lt1"/>
              </a:solidFill>
            </a:endParaRPr>
          </a:p>
        </p:txBody>
      </p:sp>
      <p:sp>
        <p:nvSpPr>
          <p:cNvPr id="184" name="Google Shape;184;p32"/>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2"/>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Exploratory Data Analysis</a:t>
            </a:r>
            <a:endParaRPr/>
          </a:p>
        </p:txBody>
      </p:sp>
      <p:sp>
        <p:nvSpPr>
          <p:cNvPr id="186" name="Google Shape;186;p32"/>
          <p:cNvSpPr txBox="1"/>
          <p:nvPr/>
        </p:nvSpPr>
        <p:spPr>
          <a:xfrm>
            <a:off x="499675" y="2548325"/>
            <a:ext cx="4634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Property Improvements peaked in 2000 (Over 5000).</a:t>
            </a:r>
            <a:endParaRPr/>
          </a:p>
          <a:p>
            <a:pPr indent="-317500" lvl="0" marL="457200" rtl="0" algn="l">
              <a:spcBef>
                <a:spcPts val="0"/>
              </a:spcBef>
              <a:spcAft>
                <a:spcPts val="0"/>
              </a:spcAft>
              <a:buSzPts val="1400"/>
              <a:buChar char="-"/>
            </a:pPr>
            <a:r>
              <a:rPr lang="en-US"/>
              <a:t>Remodels increased in 2009, when new property improvements had </a:t>
            </a:r>
            <a:r>
              <a:rPr lang="en-US"/>
              <a:t>dropped</a:t>
            </a:r>
            <a:r>
              <a:rPr lang="en-US"/>
              <a:t> significantly </a:t>
            </a:r>
            <a:endParaRPr/>
          </a:p>
          <a:p>
            <a:pPr indent="-317500" lvl="0" marL="457200" rtl="0" algn="l">
              <a:spcBef>
                <a:spcPts val="0"/>
              </a:spcBef>
              <a:spcAft>
                <a:spcPts val="0"/>
              </a:spcAft>
              <a:buSzPts val="1400"/>
              <a:buChar char="-"/>
            </a:pPr>
            <a:r>
              <a:rPr lang="en-US"/>
              <a:t>New builds are increasing again, but not to the levels of 2000.</a:t>
            </a:r>
            <a:endParaRPr/>
          </a:p>
        </p:txBody>
      </p:sp>
      <p:pic>
        <p:nvPicPr>
          <p:cNvPr id="187" name="Google Shape;187;p32"/>
          <p:cNvPicPr preferRelativeResize="0"/>
          <p:nvPr/>
        </p:nvPicPr>
        <p:blipFill>
          <a:blip r:embed="rId3">
            <a:alphaModFix/>
          </a:blip>
          <a:stretch>
            <a:fillRect/>
          </a:stretch>
        </p:blipFill>
        <p:spPr>
          <a:xfrm>
            <a:off x="5199316" y="2283525"/>
            <a:ext cx="6422384" cy="4322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p:nvPr/>
        </p:nvSpPr>
        <p:spPr>
          <a:xfrm>
            <a:off x="452650" y="1700875"/>
            <a:ext cx="5072100" cy="859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Question 3:  What are the top Cities, Subdivisions and Build Types for Single Family Residential Homes</a:t>
            </a:r>
            <a:endParaRPr b="1">
              <a:solidFill>
                <a:schemeClr val="lt1"/>
              </a:solidFill>
            </a:endParaRPr>
          </a:p>
          <a:p>
            <a:pPr indent="0" lvl="0" marL="0" rtl="0" algn="l">
              <a:spcBef>
                <a:spcPts val="0"/>
              </a:spcBef>
              <a:spcAft>
                <a:spcPts val="0"/>
              </a:spcAft>
              <a:buNone/>
            </a:pPr>
            <a:r>
              <a:t/>
            </a:r>
            <a:endParaRPr b="1">
              <a:solidFill>
                <a:schemeClr val="lt1"/>
              </a:solidFill>
            </a:endParaRPr>
          </a:p>
        </p:txBody>
      </p:sp>
      <p:pic>
        <p:nvPicPr>
          <p:cNvPr id="194" name="Google Shape;194;p33"/>
          <p:cNvPicPr preferRelativeResize="0"/>
          <p:nvPr/>
        </p:nvPicPr>
        <p:blipFill>
          <a:blip r:embed="rId3">
            <a:alphaModFix/>
          </a:blip>
          <a:stretch>
            <a:fillRect/>
          </a:stretch>
        </p:blipFill>
        <p:spPr>
          <a:xfrm>
            <a:off x="973125" y="2901100"/>
            <a:ext cx="10209651" cy="3956900"/>
          </a:xfrm>
          <a:prstGeom prst="rect">
            <a:avLst/>
          </a:prstGeom>
          <a:noFill/>
          <a:ln>
            <a:noFill/>
          </a:ln>
        </p:spPr>
      </p:pic>
      <p:sp>
        <p:nvSpPr>
          <p:cNvPr id="195" name="Google Shape;195;p33"/>
          <p:cNvSpPr/>
          <p:nvPr/>
        </p:nvSpPr>
        <p:spPr>
          <a:xfrm>
            <a:off x="-18050" y="306800"/>
            <a:ext cx="12192000" cy="115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txBox="1"/>
          <p:nvPr>
            <p:ph idx="1" type="body"/>
          </p:nvPr>
        </p:nvSpPr>
        <p:spPr>
          <a:xfrm>
            <a:off x="306925" y="339500"/>
            <a:ext cx="11589600" cy="724200"/>
          </a:xfrm>
          <a:prstGeom prst="rect">
            <a:avLst/>
          </a:prstGeom>
        </p:spPr>
        <p:txBody>
          <a:bodyPr anchorCtr="0" anchor="ctr" bIns="45700" lIns="91425" spcFirstLastPara="1" rIns="91425" wrap="square" tIns="45700">
            <a:noAutofit/>
          </a:bodyPr>
          <a:lstStyle/>
          <a:p>
            <a:pPr indent="0" lvl="0" marL="0" rtl="0" algn="just">
              <a:lnSpc>
                <a:spcPct val="100000"/>
              </a:lnSpc>
              <a:spcBef>
                <a:spcPts val="0"/>
              </a:spcBef>
              <a:spcAft>
                <a:spcPts val="0"/>
              </a:spcAft>
              <a:buNone/>
            </a:pPr>
            <a:r>
              <a:rPr b="1" i="1" lang="en-US" sz="4400"/>
              <a:t>Exploratory Data Analysis</a:t>
            </a:r>
            <a:endParaRPr/>
          </a:p>
        </p:txBody>
      </p:sp>
      <p:sp>
        <p:nvSpPr>
          <p:cNvPr id="197" name="Google Shape;197;p33"/>
          <p:cNvSpPr txBox="1"/>
          <p:nvPr/>
        </p:nvSpPr>
        <p:spPr>
          <a:xfrm>
            <a:off x="5721225" y="1588450"/>
            <a:ext cx="6337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City:</a:t>
            </a:r>
            <a:r>
              <a:rPr lang="en-US"/>
              <a:t> Parker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Subdivision: </a:t>
            </a:r>
            <a:r>
              <a:rPr lang="en-US"/>
              <a:t> </a:t>
            </a:r>
            <a:r>
              <a:rPr lang="en-US"/>
              <a:t>Highlands</a:t>
            </a:r>
            <a:r>
              <a:rPr lang="en-US"/>
              <a:t> Ranch</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Build Type:</a:t>
            </a:r>
            <a:r>
              <a:rPr lang="en-US"/>
              <a:t>  2 Story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ALLPPT-COLOR-A15">
      <a:dk1>
        <a:srgbClr val="000000"/>
      </a:dk1>
      <a:lt1>
        <a:srgbClr val="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COLOR 108">
      <a:dk1>
        <a:srgbClr val="303030"/>
      </a:dk1>
      <a:lt1>
        <a:srgbClr val="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